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image1.jpeg" ContentType="image/jpeg"/>
  <Override PartName="/ppt/media/image2.jpeg" ContentType="image/jpeg"/>
  <Override PartName="/ppt/notesSlides/notesSlide3.xml" ContentType="application/vnd.openxmlformats-officedocument.presentationml.notesSlide+xml"/>
  <Override PartName="/ppt/notesSlides/notesSlide4.xml" ContentType="application/vnd.openxmlformats-officedocument.presentationml.notesSlide+xml"/>
  <Override PartName="/ppt/media/image3.jpeg" ContentType="image/jpeg"/>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media/image4.jpeg" ContentType="image/jpeg"/>
  <Override PartName="/ppt/media/image5.jpeg" ContentType="image/jpeg"/>
  <Override PartName="/ppt/media/image6.jpeg" ContentType="image/jpeg"/>
  <Override PartName="/ppt/media/image7.jpeg" ContentType="image/jpeg"/>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media/image8.jpeg" ContentType="image/jpeg"/>
  <Override PartName="/ppt/notesSlides/notesSlide21.xml" ContentType="application/vnd.openxmlformats-officedocument.presentationml.notesSlide+xml"/>
  <Override PartName="/ppt/media/image9.jpeg" ContentType="image/jpeg"/>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jpeg>
</file>

<file path=ppt/media/image8.png>
</file>

<file path=ppt/media/image9.jpe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7" name="Shape 167"/>
          <p:cNvSpPr/>
          <p:nvPr>
            <p:ph type="sldImg"/>
          </p:nvPr>
        </p:nvSpPr>
        <p:spPr>
          <a:xfrm>
            <a:off x="1143000" y="685800"/>
            <a:ext cx="4572000" cy="3429000"/>
          </a:xfrm>
          <a:prstGeom prst="rect">
            <a:avLst/>
          </a:prstGeom>
        </p:spPr>
        <p:txBody>
          <a:bodyPr/>
          <a:lstStyle/>
          <a:p>
            <a:pPr/>
          </a:p>
        </p:txBody>
      </p:sp>
      <p:sp>
        <p:nvSpPr>
          <p:cNvPr id="168" name="Shape 16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27.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Shape 175"/>
          <p:cNvSpPr/>
          <p:nvPr>
            <p:ph type="sldImg"/>
          </p:nvPr>
        </p:nvSpPr>
        <p:spPr>
          <a:prstGeom prst="rect">
            <a:avLst/>
          </a:prstGeom>
        </p:spPr>
        <p:txBody>
          <a:bodyPr/>
          <a:lstStyle/>
          <a:p>
            <a:pPr/>
          </a:p>
        </p:txBody>
      </p:sp>
      <p:sp>
        <p:nvSpPr>
          <p:cNvPr id="176" name="Shape 176"/>
          <p:cNvSpPr/>
          <p:nvPr>
            <p:ph type="body" sz="quarter" idx="1"/>
          </p:nvPr>
        </p:nvSpPr>
        <p:spPr>
          <a:prstGeom prst="rect">
            <a:avLst/>
          </a:prstGeom>
        </p:spPr>
        <p:txBody>
          <a:bodyPr/>
          <a:lstStyle/>
          <a:p>
            <a:pPr/>
            <a:r>
              <a:t>This module explores the complex local patterns cities, in the sense of the spatial heterogeneity of populations, especially at the small scales of neighborhoods. There is an enormous literature on this subject, usually characterizing inequalities of different quantities at small urban scales. Here, I will start introducing notions of information as the “right way” to measure the structuring of various quantities across scales, and how they lead to local theories of neighborhoods with quantified complexity, in addition to global theories about cities, such as urban scaling theory. It is the coexistence (or gradual refiing) of theories at different scales that allows us to embrace approaches from different disciplines to describe cities. Here, though, I will insist that they are articulated together and more local detail included only as necessary, as we ask more detailed questions.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2" name="Shape 272"/>
          <p:cNvSpPr/>
          <p:nvPr>
            <p:ph type="sldImg"/>
          </p:nvPr>
        </p:nvSpPr>
        <p:spPr>
          <a:prstGeom prst="rect">
            <a:avLst/>
          </a:prstGeom>
        </p:spPr>
        <p:txBody>
          <a:bodyPr/>
          <a:lstStyle/>
          <a:p>
            <a:pPr/>
          </a:p>
        </p:txBody>
      </p:sp>
      <p:sp>
        <p:nvSpPr>
          <p:cNvPr id="273" name="Shape 273"/>
          <p:cNvSpPr/>
          <p:nvPr>
            <p:ph type="body" sz="quarter" idx="1"/>
          </p:nvPr>
        </p:nvSpPr>
        <p:spPr>
          <a:prstGeom prst="rect">
            <a:avLst/>
          </a:prstGeom>
        </p:spPr>
        <p:txBody>
          <a:bodyPr/>
          <a:lstStyle/>
          <a:p>
            <a:pPr/>
            <a:r>
              <a:t>OK - now let’s introduce some of the famous measures of information: the entropy H, and the (mutual) information I. These are all expectation values under a probability distribution of various logarithms of that distribution. The intuition is that the logarithm is like asking questions, inverting exponentially large spaces of possibilities into the number of bits necessary to describe them, just like we did in 20 questions.  The entropy of a distribution is roughly how many question are necessary to describe a variable; basically how (un)predictable (and sometimes how complex) it is. The mutual information is about how much can we tell about a variable from another, it generalizes the concept of correlation, but is exact to all moments of a distribution while correlation is not because it is only about the first two moments.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7" name="Shape 297"/>
          <p:cNvSpPr/>
          <p:nvPr>
            <p:ph type="sldImg"/>
          </p:nvPr>
        </p:nvSpPr>
        <p:spPr>
          <a:prstGeom prst="rect">
            <a:avLst/>
          </a:prstGeom>
        </p:spPr>
        <p:txBody>
          <a:bodyPr/>
          <a:lstStyle/>
          <a:p>
            <a:pPr/>
          </a:p>
        </p:txBody>
      </p:sp>
      <p:sp>
        <p:nvSpPr>
          <p:cNvPr id="298" name="Shape 298"/>
          <p:cNvSpPr/>
          <p:nvPr>
            <p:ph type="body" sz="quarter" idx="1"/>
          </p:nvPr>
        </p:nvSpPr>
        <p:spPr>
          <a:prstGeom prst="rect">
            <a:avLst/>
          </a:prstGeom>
        </p:spPr>
        <p:txBody>
          <a:bodyPr/>
          <a:lstStyle/>
          <a:p>
            <a:pPr/>
            <a:r>
              <a:t>We can apply these quantities to a simple example, where individual y is trying to guess the sequence shown (like a coin toss, or a binary bit). Individual X is a friend who is giving Y clues. This is sometimes called a “channel” in information theory, or a “signal” in economics: these are intellectual fossils of the early days of information theory. Note that X may not be always right and that the clues may appear in a differently seeming variable, it is the pattern that is predictive. Thus, information can be encoded in many different media, there is a kind of universality here that is important as it is agnostic to technologies and media.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2" name="Shape 332"/>
          <p:cNvSpPr/>
          <p:nvPr>
            <p:ph type="sldImg"/>
          </p:nvPr>
        </p:nvSpPr>
        <p:spPr>
          <a:prstGeom prst="rect">
            <a:avLst/>
          </a:prstGeom>
        </p:spPr>
        <p:txBody>
          <a:bodyPr/>
          <a:lstStyle/>
          <a:p>
            <a:pPr/>
          </a:p>
        </p:txBody>
      </p:sp>
      <p:sp>
        <p:nvSpPr>
          <p:cNvPr id="333" name="Shape 333"/>
          <p:cNvSpPr/>
          <p:nvPr>
            <p:ph type="body" sz="quarter" idx="1"/>
          </p:nvPr>
        </p:nvSpPr>
        <p:spPr>
          <a:prstGeom prst="rect">
            <a:avLst/>
          </a:prstGeom>
        </p:spPr>
        <p:txBody>
          <a:bodyPr/>
          <a:lstStyle/>
          <a:p>
            <a:pPr/>
            <a:r>
              <a:t>OK - and here is one example when X is not always right: is it still worth it paying attention to X then? Why? Note that prediction is usually probabilistic, it need not be perfect. Over time it will still pay.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0" name="Shape 340"/>
          <p:cNvSpPr/>
          <p:nvPr>
            <p:ph type="sldImg"/>
          </p:nvPr>
        </p:nvSpPr>
        <p:spPr>
          <a:prstGeom prst="rect">
            <a:avLst/>
          </a:prstGeom>
        </p:spPr>
        <p:txBody>
          <a:bodyPr/>
          <a:lstStyle/>
          <a:p>
            <a:pPr/>
          </a:p>
        </p:txBody>
      </p:sp>
      <p:sp>
        <p:nvSpPr>
          <p:cNvPr id="341" name="Shape 341"/>
          <p:cNvSpPr/>
          <p:nvPr>
            <p:ph type="body" sz="quarter" idx="1"/>
          </p:nvPr>
        </p:nvSpPr>
        <p:spPr>
          <a:prstGeom prst="rect">
            <a:avLst/>
          </a:prstGeom>
        </p:spPr>
        <p:txBody>
          <a:bodyPr/>
          <a:lstStyle/>
          <a:p>
            <a:pPr/>
            <a:r>
              <a:t>Back to cities: Can you read this pattern? Complicated, no? What can we say about it? Perhaps the best way to start thinking about it is: What were the choices/decisions that lead to this pattern? Do note that, even at this scale without considering distributions, there is a lot of mixing: there are some richer pixels among poorer ones and vice versa, people tend to overgeneralize and objectify poverty, racial segregation and so on. Please do not ever do that: it just makes these delicate and difficult problems worse. </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1" name="Shape 351"/>
          <p:cNvSpPr/>
          <p:nvPr>
            <p:ph type="sldImg"/>
          </p:nvPr>
        </p:nvSpPr>
        <p:spPr>
          <a:prstGeom prst="rect">
            <a:avLst/>
          </a:prstGeom>
        </p:spPr>
        <p:txBody>
          <a:bodyPr/>
          <a:lstStyle/>
          <a:p>
            <a:pPr/>
          </a:p>
        </p:txBody>
      </p:sp>
      <p:sp>
        <p:nvSpPr>
          <p:cNvPr id="352" name="Shape 352"/>
          <p:cNvSpPr/>
          <p:nvPr>
            <p:ph type="body" sz="quarter" idx="1"/>
          </p:nvPr>
        </p:nvSpPr>
        <p:spPr>
          <a:prstGeom prst="rect">
            <a:avLst/>
          </a:prstGeom>
        </p:spPr>
        <p:txBody>
          <a:bodyPr/>
          <a:lstStyle/>
          <a:p>
            <a:pPr/>
            <a:r>
              <a:t>Ok, let’s formalize the idea of “choice” (or sorting) mathematically. We write it as a probability distribution of incomes given specific neighborhoods. So: if I know where you live, how much do I know about your income (or anything else about you)? The point is that in more segregated cities I will know more, in less segregated cities, I will know less. </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1" name="Shape 361"/>
          <p:cNvSpPr/>
          <p:nvPr>
            <p:ph type="sldImg"/>
          </p:nvPr>
        </p:nvSpPr>
        <p:spPr>
          <a:prstGeom prst="rect">
            <a:avLst/>
          </a:prstGeom>
        </p:spPr>
        <p:txBody>
          <a:bodyPr/>
          <a:lstStyle/>
          <a:p>
            <a:pPr/>
          </a:p>
        </p:txBody>
      </p:sp>
      <p:sp>
        <p:nvSpPr>
          <p:cNvPr id="362" name="Shape 362"/>
          <p:cNvSpPr/>
          <p:nvPr>
            <p:ph type="body" sz="quarter" idx="1"/>
          </p:nvPr>
        </p:nvSpPr>
        <p:spPr>
          <a:prstGeom prst="rect">
            <a:avLst/>
          </a:prstGeom>
        </p:spPr>
        <p:txBody>
          <a:bodyPr/>
          <a:lstStyle/>
          <a:p>
            <a:pPr/>
            <a:r>
              <a:t>But - and this is the wonderful thing about math- I can also ask the same type of question “backwards” : if I know your income, can I predict where you (will) live? These two questions are related; two sides of the same coin. But they are not the same (Bayesians will know that !!). We will see that some income groups are much more predictable, in this sense, than others!  </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6" name="Shape 376"/>
          <p:cNvSpPr/>
          <p:nvPr>
            <p:ph type="sldImg"/>
          </p:nvPr>
        </p:nvSpPr>
        <p:spPr>
          <a:prstGeom prst="rect">
            <a:avLst/>
          </a:prstGeom>
        </p:spPr>
        <p:txBody>
          <a:bodyPr/>
          <a:lstStyle/>
          <a:p>
            <a:pPr/>
          </a:p>
        </p:txBody>
      </p:sp>
      <p:sp>
        <p:nvSpPr>
          <p:cNvPr id="377" name="Shape 377"/>
          <p:cNvSpPr/>
          <p:nvPr>
            <p:ph type="body" sz="quarter" idx="1"/>
          </p:nvPr>
        </p:nvSpPr>
        <p:spPr>
          <a:prstGeom prst="rect">
            <a:avLst/>
          </a:prstGeom>
        </p:spPr>
        <p:txBody>
          <a:bodyPr/>
          <a:lstStyle/>
          <a:p>
            <a:pPr/>
            <a:r>
              <a:t>We can put all this together as relationships between conditional distributions. Here we reach a very famous result, known as Bayes Theorem. This is an identity(!</a:t>
            </a:r>
            <a:r>
              <a:rPr u="sng"/>
              <a:t>)</a:t>
            </a:r>
            <a:r>
              <a:t>, but it also the optimal way to learn, in the sense of estimating conditional distributions for making predictions (look up “Bayes classifier”). As such, it is at the basis of all learning algorithms, including machine learning. If you are not using Bayes theorem you are compromising. This also gives us a way to estimate our urban distributions fro data… </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7" name="Shape 387"/>
          <p:cNvSpPr/>
          <p:nvPr>
            <p:ph type="sldImg"/>
          </p:nvPr>
        </p:nvSpPr>
        <p:spPr>
          <a:prstGeom prst="rect">
            <a:avLst/>
          </a:prstGeom>
        </p:spPr>
        <p:txBody>
          <a:bodyPr/>
          <a:lstStyle/>
          <a:p>
            <a:pPr/>
          </a:p>
        </p:txBody>
      </p:sp>
      <p:sp>
        <p:nvSpPr>
          <p:cNvPr id="388" name="Shape 388"/>
          <p:cNvSpPr/>
          <p:nvPr>
            <p:ph type="body" sz="quarter" idx="1"/>
          </p:nvPr>
        </p:nvSpPr>
        <p:spPr>
          <a:prstGeom prst="rect">
            <a:avLst/>
          </a:prstGeom>
        </p:spPr>
        <p:txBody>
          <a:bodyPr/>
          <a:lstStyle/>
          <a:p>
            <a:pPr/>
            <a:r>
              <a:t>From these conditional distributions, we can now construct several averages, in terms of information quantities. The mutual information between neighborhoods and income characterizes an entire city in terms of how much one structure is predictable by the other (more prediction means less mixing). But the two KL divergences (which average only over income, or over neighborhoods) tell us about how each neighborhood and how each income group behave.  </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6" name="Shape 396"/>
          <p:cNvSpPr/>
          <p:nvPr>
            <p:ph type="sldImg"/>
          </p:nvPr>
        </p:nvSpPr>
        <p:spPr>
          <a:prstGeom prst="rect">
            <a:avLst/>
          </a:prstGeom>
        </p:spPr>
        <p:txBody>
          <a:bodyPr/>
          <a:lstStyle/>
          <a:p>
            <a:pPr/>
          </a:p>
        </p:txBody>
      </p:sp>
      <p:sp>
        <p:nvSpPr>
          <p:cNvPr id="397" name="Shape 397"/>
          <p:cNvSpPr/>
          <p:nvPr>
            <p:ph type="body" sz="quarter" idx="1"/>
          </p:nvPr>
        </p:nvSpPr>
        <p:spPr>
          <a:prstGeom prst="rect">
            <a:avLst/>
          </a:prstGeom>
        </p:spPr>
        <p:txBody>
          <a:bodyPr/>
          <a:lstStyle>
            <a:lvl1pPr>
              <a:lnSpc>
                <a:spcPct val="125000"/>
              </a:lnSpc>
              <a:defRPr sz="2400">
                <a:latin typeface="Avenir Roman"/>
                <a:ea typeface="Avenir Roman"/>
                <a:cs typeface="Avenir Roman"/>
                <a:sym typeface="Avenir Roman"/>
              </a:defRPr>
            </a:lvl1pPr>
          </a:lstStyle>
          <a:p>
            <a:pPr/>
            <a:r>
              <a:t>So back to this picture, we can ask how different each neighborhood is from the city at large. In other words, if we only had a global theory of cities and income distributions (as in previous lectures), how well could we explain each specific neighborhood? For those that deviate only a little from the average city distribution, we will need local theories with information commensurate with our measurements (so typically not too complicated). More segregated neighborhoods need more explanation!! </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14" name="Shape 414"/>
          <p:cNvSpPr/>
          <p:nvPr>
            <p:ph type="sldImg"/>
          </p:nvPr>
        </p:nvSpPr>
        <p:spPr>
          <a:prstGeom prst="rect">
            <a:avLst/>
          </a:prstGeom>
        </p:spPr>
        <p:txBody>
          <a:bodyPr/>
          <a:lstStyle/>
          <a:p>
            <a:pPr/>
          </a:p>
        </p:txBody>
      </p:sp>
      <p:sp>
        <p:nvSpPr>
          <p:cNvPr id="415" name="Shape 415"/>
          <p:cNvSpPr/>
          <p:nvPr>
            <p:ph type="body" sz="quarter" idx="1"/>
          </p:nvPr>
        </p:nvSpPr>
        <p:spPr>
          <a:prstGeom prst="rect">
            <a:avLst/>
          </a:prstGeom>
        </p:spPr>
        <p:txBody>
          <a:bodyPr/>
          <a:lstStyle/>
          <a:p>
            <a:pPr/>
            <a:r>
              <a:t>OK - this shows how this procedure works in more detail.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Shape 183"/>
          <p:cNvSpPr/>
          <p:nvPr>
            <p:ph type="sldImg"/>
          </p:nvPr>
        </p:nvSpPr>
        <p:spPr>
          <a:prstGeom prst="rect">
            <a:avLst/>
          </a:prstGeom>
        </p:spPr>
        <p:txBody>
          <a:bodyPr/>
          <a:lstStyle/>
          <a:p>
            <a:pPr/>
          </a:p>
        </p:txBody>
      </p:sp>
      <p:sp>
        <p:nvSpPr>
          <p:cNvPr id="184" name="Shape 184"/>
          <p:cNvSpPr/>
          <p:nvPr>
            <p:ph type="body" sz="quarter" idx="1"/>
          </p:nvPr>
        </p:nvSpPr>
        <p:spPr>
          <a:prstGeom prst="rect">
            <a:avLst/>
          </a:prstGeom>
        </p:spPr>
        <p:txBody>
          <a:bodyPr/>
          <a:lstStyle/>
          <a:p>
            <a:pPr/>
            <a:r>
              <a:t>We will pick up this story where we left it, with Bill Wilson and neighborhood effects. He is especially vocal about dismissing easy and lazy (non-scientific, normative) descriptions and solutions from either the traditional political left or right. Part of the importance of his work was to try top take this problem away from traditional politics worst instincts, arguably only with mixed success in practice.  </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0" name="Shape 420"/>
          <p:cNvSpPr/>
          <p:nvPr>
            <p:ph type="sldImg"/>
          </p:nvPr>
        </p:nvSpPr>
        <p:spPr>
          <a:prstGeom prst="rect">
            <a:avLst/>
          </a:prstGeom>
        </p:spPr>
        <p:txBody>
          <a:bodyPr/>
          <a:lstStyle/>
          <a:p>
            <a:pPr/>
          </a:p>
        </p:txBody>
      </p:sp>
      <p:sp>
        <p:nvSpPr>
          <p:cNvPr id="421" name="Shape 421"/>
          <p:cNvSpPr/>
          <p:nvPr>
            <p:ph type="body" sz="quarter" idx="1"/>
          </p:nvPr>
        </p:nvSpPr>
        <p:spPr>
          <a:prstGeom prst="rect">
            <a:avLst/>
          </a:prstGeom>
        </p:spPr>
        <p:txBody>
          <a:bodyPr/>
          <a:lstStyle/>
          <a:p>
            <a:pPr/>
            <a:r>
              <a:t>Here are the w (previous slide) for the richest and the poorest income groups. This is where rich and poor people are likely to end up living in NYC. Note the complementarities, but also some areas of overlap, such as the Upper West Side, and Midtown.</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25" name="Shape 425"/>
          <p:cNvSpPr/>
          <p:nvPr>
            <p:ph type="sldImg"/>
          </p:nvPr>
        </p:nvSpPr>
        <p:spPr>
          <a:prstGeom prst="rect">
            <a:avLst/>
          </a:prstGeom>
        </p:spPr>
        <p:txBody>
          <a:bodyPr/>
          <a:lstStyle/>
          <a:p>
            <a:pPr/>
          </a:p>
        </p:txBody>
      </p:sp>
      <p:sp>
        <p:nvSpPr>
          <p:cNvPr id="426" name="Shape 426"/>
          <p:cNvSpPr/>
          <p:nvPr>
            <p:ph type="body" sz="quarter" idx="1"/>
          </p:nvPr>
        </p:nvSpPr>
        <p:spPr>
          <a:prstGeom prst="rect">
            <a:avLst/>
          </a:prstGeom>
        </p:spPr>
        <p:txBody>
          <a:bodyPr/>
          <a:lstStyle/>
          <a:p>
            <a:pPr/>
            <a:r>
              <a:t>In terms of additional local “theories”, the most segregated block in NYC by income is also one of the richest: It is basically one building “coop”, where these people live: look it up. Coop’s are “weird” because the residents make their own rules and need to approve you as a new resident (buyer), which can easily enforce strong segregation. Imagine the coop meetings…</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0" name="Shape 430"/>
          <p:cNvSpPr/>
          <p:nvPr>
            <p:ph type="sldImg"/>
          </p:nvPr>
        </p:nvSpPr>
        <p:spPr>
          <a:prstGeom prst="rect">
            <a:avLst/>
          </a:prstGeom>
        </p:spPr>
        <p:txBody>
          <a:bodyPr/>
          <a:lstStyle/>
          <a:p>
            <a:pPr/>
          </a:p>
        </p:txBody>
      </p:sp>
      <p:sp>
        <p:nvSpPr>
          <p:cNvPr id="431" name="Shape 431"/>
          <p:cNvSpPr/>
          <p:nvPr>
            <p:ph type="body" sz="quarter" idx="1"/>
          </p:nvPr>
        </p:nvSpPr>
        <p:spPr>
          <a:prstGeom prst="rect">
            <a:avLst/>
          </a:prstGeom>
        </p:spPr>
        <p:txBody>
          <a:bodyPr/>
          <a:lstStyle/>
          <a:p>
            <a:pPr/>
            <a:r>
              <a:t>And so, what we find is that the most segregated group by income is (drum roll…) the richest ! This is presumably by choice (fear?): Why don’t the rich buy a palace in the Bronx, or Queens? Anyway they seem to be all huddled together in small parts of the city. The plot shows that Chicago and LA are actually worse than NYC. After the rich, the poorest are the most segregated. Middle incomes are the least segregated and can live almost anywhere in the city. As middle incomes become rarer, the city becomes much more segregated. </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36" name="Shape 436"/>
          <p:cNvSpPr/>
          <p:nvPr>
            <p:ph type="sldImg"/>
          </p:nvPr>
        </p:nvSpPr>
        <p:spPr>
          <a:prstGeom prst="rect">
            <a:avLst/>
          </a:prstGeom>
        </p:spPr>
        <p:txBody>
          <a:bodyPr/>
          <a:lstStyle/>
          <a:p>
            <a:pPr/>
          </a:p>
        </p:txBody>
      </p:sp>
      <p:sp>
        <p:nvSpPr>
          <p:cNvPr id="437" name="Shape 437"/>
          <p:cNvSpPr/>
          <p:nvPr>
            <p:ph type="body" sz="quarter" idx="1"/>
          </p:nvPr>
        </p:nvSpPr>
        <p:spPr>
          <a:prstGeom prst="rect">
            <a:avLst/>
          </a:prstGeom>
        </p:spPr>
        <p:txBody>
          <a:bodyPr/>
          <a:lstStyle/>
          <a:p>
            <a:pPr/>
            <a:r>
              <a:t>Here is the complement of the previous slide: a characterization of how atypical each neighborhood is in the sense that its income distribution is very different from the city’s. We see again that the richest and the poorest neighborhoods are atypical, but that many neighborhoods in grey are microcosms of the city and do not need much explanation besides the theories we developed so far. It is in the neighborhoods in red where (different kinds of) “neighborhood effects “ are likely to be stronger and where we need local theories to explain what is going on (like coops, racial segregation, ethnic enclaves, types of housing and so on).</a:t>
            </a: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1" name="Shape 441"/>
          <p:cNvSpPr/>
          <p:nvPr>
            <p:ph type="sldImg"/>
          </p:nvPr>
        </p:nvSpPr>
        <p:spPr>
          <a:prstGeom prst="rect">
            <a:avLst/>
          </a:prstGeom>
        </p:spPr>
        <p:txBody>
          <a:bodyPr/>
          <a:lstStyle/>
          <a:p>
            <a:pPr/>
          </a:p>
        </p:txBody>
      </p:sp>
      <p:sp>
        <p:nvSpPr>
          <p:cNvPr id="442" name="Shape 442"/>
          <p:cNvSpPr/>
          <p:nvPr>
            <p:ph type="body" sz="quarter" idx="1"/>
          </p:nvPr>
        </p:nvSpPr>
        <p:spPr>
          <a:prstGeom prst="rect">
            <a:avLst/>
          </a:prstGeom>
        </p:spPr>
        <p:txBody>
          <a:bodyPr/>
          <a:lstStyle/>
          <a:p>
            <a:pPr/>
            <a:r>
              <a:t>We can then characterize each metropolitan area by its mutual information. We see that larger cities are typically worse, and that cities in the Northern Midwest are actually much less segregated by income, than say in Texas. But each city has its story, really. Larger cities tend to be more segregated. </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5" name="Shape 445"/>
          <p:cNvSpPr/>
          <p:nvPr>
            <p:ph type="sldImg"/>
          </p:nvPr>
        </p:nvSpPr>
        <p:spPr>
          <a:prstGeom prst="rect">
            <a:avLst/>
          </a:prstGeom>
        </p:spPr>
        <p:txBody>
          <a:bodyPr/>
          <a:lstStyle/>
          <a:p>
            <a:pPr/>
          </a:p>
        </p:txBody>
      </p:sp>
      <p:sp>
        <p:nvSpPr>
          <p:cNvPr id="446" name="Shape 446"/>
          <p:cNvSpPr/>
          <p:nvPr>
            <p:ph type="body" sz="quarter" idx="1"/>
          </p:nvPr>
        </p:nvSpPr>
        <p:spPr>
          <a:prstGeom prst="rect">
            <a:avLst/>
          </a:prstGeom>
        </p:spPr>
        <p:txBody>
          <a:bodyPr/>
          <a:lstStyle/>
          <a:p>
            <a:pPr/>
            <a:r>
              <a:t>And back to Chicago where we started … </a:t>
            </a: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49" name="Shape 449"/>
          <p:cNvSpPr/>
          <p:nvPr>
            <p:ph type="sldImg"/>
          </p:nvPr>
        </p:nvSpPr>
        <p:spPr>
          <a:prstGeom prst="rect">
            <a:avLst/>
          </a:prstGeom>
        </p:spPr>
        <p:txBody>
          <a:bodyPr/>
          <a:lstStyle/>
          <a:p>
            <a:pPr/>
          </a:p>
        </p:txBody>
      </p:sp>
      <p:sp>
        <p:nvSpPr>
          <p:cNvPr id="450" name="Shape 450"/>
          <p:cNvSpPr/>
          <p:nvPr>
            <p:ph type="body" sz="quarter" idx="1"/>
          </p:nvPr>
        </p:nvSpPr>
        <p:spPr>
          <a:prstGeom prst="rect">
            <a:avLst/>
          </a:prstGeom>
        </p:spPr>
        <p:txBody>
          <a:bodyPr/>
          <a:lstStyle/>
          <a:p>
            <a:pPr/>
            <a:r>
              <a:t>We see indeed that many places in the South and West sides are poor and segregated and atypical by our mixing measure. Also some rich neighborhoods in the north by the Lake, but many others are quite mixed. To me, this picture is much more complex and hopeful than the traditional objectification of Chicago as extremely segregated. It is true though that there is additional segregation by race/ethnicity on top of income, especially for Black/White populations in Chicago, which I am not showing.</a:t>
            </a: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6" name="Shape 456"/>
          <p:cNvSpPr/>
          <p:nvPr>
            <p:ph type="sldImg"/>
          </p:nvPr>
        </p:nvSpPr>
        <p:spPr>
          <a:prstGeom prst="rect">
            <a:avLst/>
          </a:prstGeom>
        </p:spPr>
        <p:txBody>
          <a:bodyPr/>
          <a:lstStyle/>
          <a:p>
            <a:pPr/>
          </a:p>
        </p:txBody>
      </p:sp>
      <p:sp>
        <p:nvSpPr>
          <p:cNvPr id="457" name="Shape 457"/>
          <p:cNvSpPr/>
          <p:nvPr>
            <p:ph type="body" sz="quarter" idx="1"/>
          </p:nvPr>
        </p:nvSpPr>
        <p:spPr>
          <a:prstGeom prst="rect">
            <a:avLst/>
          </a:prstGeom>
        </p:spPr>
        <p:txBody>
          <a:bodyPr/>
          <a:lstStyle/>
          <a:p>
            <a:pPr/>
            <a:r>
              <a:t>The information approach to sorting and segregation uses distribution data and allows us to objectify less (not take the average for the individual) issues of racial and economic segregation, exposing local issues of choice and structure without overgeneralizing them. This is very important for these difficult and delicate issues and for appreciating and harnessing underlying dynamics. Objectification freezes situations in terms of traditional politics and makes practical measures more difficult, not to mention that it treats people simplistically in terms of one or two dimensions.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Shape 187"/>
          <p:cNvSpPr/>
          <p:nvPr>
            <p:ph type="sldImg"/>
          </p:nvPr>
        </p:nvSpPr>
        <p:spPr>
          <a:prstGeom prst="rect">
            <a:avLst/>
          </a:prstGeom>
        </p:spPr>
        <p:txBody>
          <a:bodyPr/>
          <a:lstStyle/>
          <a:p>
            <a:pPr/>
          </a:p>
        </p:txBody>
      </p:sp>
      <p:sp>
        <p:nvSpPr>
          <p:cNvPr id="188" name="Shape 188"/>
          <p:cNvSpPr/>
          <p:nvPr>
            <p:ph type="body" sz="quarter" idx="1"/>
          </p:nvPr>
        </p:nvSpPr>
        <p:spPr>
          <a:prstGeom prst="rect">
            <a:avLst/>
          </a:prstGeom>
        </p:spPr>
        <p:txBody>
          <a:bodyPr/>
          <a:lstStyle/>
          <a:p>
            <a:pPr/>
            <a:r>
              <a:t>Back in Chicago - the main subject of Wilson’s inquires - a dramatic transformation occurred during de-industrialization in the 1970s-80s. (This also happened in many other industrialized regions) This selective loss of manufacturing employment, he argues, hit African American households especially hard in specific places, as shown. Tragically, the map on the right —from 1980— is depressingly similar to maps of poverty in Chicago today, more than 40 years later. This shows that whatever has been tried in the meantime has not worked very well at addressing this systemic problem of economic and racial exclusion. (Wilson’s solution - recall - was an selective economic program of employment targeting observed loss of livelihoods).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Shape 196"/>
          <p:cNvSpPr/>
          <p:nvPr>
            <p:ph type="sldImg"/>
          </p:nvPr>
        </p:nvSpPr>
        <p:spPr>
          <a:prstGeom prst="rect">
            <a:avLst/>
          </a:prstGeom>
        </p:spPr>
        <p:txBody>
          <a:bodyPr/>
          <a:lstStyle/>
          <a:p>
            <a:pPr/>
          </a:p>
        </p:txBody>
      </p:sp>
      <p:sp>
        <p:nvSpPr>
          <p:cNvPr id="197" name="Shape 197"/>
          <p:cNvSpPr/>
          <p:nvPr>
            <p:ph type="body" sz="quarter" idx="1"/>
          </p:nvPr>
        </p:nvSpPr>
        <p:spPr>
          <a:prstGeom prst="rect">
            <a:avLst/>
          </a:prstGeom>
        </p:spPr>
        <p:txBody>
          <a:bodyPr/>
          <a:lstStyle>
            <a:lvl1pPr>
              <a:lnSpc>
                <a:spcPct val="125000"/>
              </a:lnSpc>
              <a:defRPr sz="2400">
                <a:latin typeface="Avenir Roman"/>
                <a:ea typeface="Avenir Roman"/>
                <a:cs typeface="Avenir Roman"/>
                <a:sym typeface="Avenir Roman"/>
              </a:defRPr>
            </a:lvl1pPr>
          </a:lstStyle>
          <a:p>
            <a:pPr/>
            <a:r>
              <a:t>Fast forward to today, when we have much better data. This allows us to be much more analytical about processes of integration and segregation by many characteristics. These are maps of income: Panel A shows the median income in census tracts in NYC, panel B actually shows that the mean (or median) are not enough to characterize local incomes. There is a whole distribution of incomes in each small area: I picked here a mixed neighborhood, and two more segregated, one rich and one poor. Note that each has a different mix of incomes and that these are very different from the distribution of income for the metro area (panel C), which is approximately lognormal.  What happened in each of these neighborhoods? (You can imagine - and compute using acs data - distributions not only of income, but race/ethnicity, age, gender, education, and so on). Importantly, there are all kinds of people in all kinds of neighborhoods…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Shape 201"/>
          <p:cNvSpPr/>
          <p:nvPr>
            <p:ph type="sldImg"/>
          </p:nvPr>
        </p:nvSpPr>
        <p:spPr>
          <a:prstGeom prst="rect">
            <a:avLst/>
          </a:prstGeom>
        </p:spPr>
        <p:txBody>
          <a:bodyPr/>
          <a:lstStyle/>
          <a:p>
            <a:pPr/>
          </a:p>
        </p:txBody>
      </p:sp>
      <p:sp>
        <p:nvSpPr>
          <p:cNvPr id="202" name="Shape 202"/>
          <p:cNvSpPr/>
          <p:nvPr>
            <p:ph type="body" sz="quarter" idx="1"/>
          </p:nvPr>
        </p:nvSpPr>
        <p:spPr>
          <a:prstGeom prst="rect">
            <a:avLst/>
          </a:prstGeom>
        </p:spPr>
        <p:txBody>
          <a:bodyPr/>
          <a:lstStyle/>
          <a:p>
            <a:pPr/>
            <a:r>
              <a:t>In order to characterize how each neighborhood differs from the city distribution, we will introduce ideas of information. Information may seem like a dry and abstract quantity, but the point is that it measures decisions and choices (among other things). In doing this it also comes to be a good measure of structure, here in the sense of different population characteristics in different spaces (neighborhoods).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Shape 211"/>
          <p:cNvSpPr/>
          <p:nvPr>
            <p:ph type="sldImg"/>
          </p:nvPr>
        </p:nvSpPr>
        <p:spPr>
          <a:prstGeom prst="rect">
            <a:avLst/>
          </a:prstGeom>
        </p:spPr>
        <p:txBody>
          <a:bodyPr/>
          <a:lstStyle/>
          <a:p>
            <a:pPr/>
          </a:p>
        </p:txBody>
      </p:sp>
      <p:sp>
        <p:nvSpPr>
          <p:cNvPr id="212" name="Shape 212"/>
          <p:cNvSpPr/>
          <p:nvPr>
            <p:ph type="body" sz="quarter" idx="1"/>
          </p:nvPr>
        </p:nvSpPr>
        <p:spPr>
          <a:prstGeom prst="rect">
            <a:avLst/>
          </a:prstGeom>
        </p:spPr>
        <p:txBody>
          <a:bodyPr/>
          <a:lstStyle/>
          <a:p>
            <a:pPr/>
            <a:r>
              <a:t>Before we get mathematical, I want to convey two fundamental properties of information. These, once stated, may be obvious, but should not be forgotten. 1) information is a relative quantity: it is always in expressed in some variable about another variable. If you have information about the city; the city has information about you, and so on. 2) information is physical, it is always encoded in the pattern of some physical system: this pattern may be letters on a page, pixels on a screen, but also urban (non-random) patterns. When looking at urban patterns, we need to learn to “read” them, to interpret them. Otherwise they will look random to us, as they have to many authors before us. Lack of comprehension is not lack of meaning, we just lack “information” in terms of relating what we see to what they entail.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4" name="Shape 224"/>
          <p:cNvSpPr/>
          <p:nvPr>
            <p:ph type="sldImg"/>
          </p:nvPr>
        </p:nvSpPr>
        <p:spPr>
          <a:prstGeom prst="rect">
            <a:avLst/>
          </a:prstGeom>
        </p:spPr>
        <p:txBody>
          <a:bodyPr/>
          <a:lstStyle/>
          <a:p>
            <a:pPr/>
          </a:p>
        </p:txBody>
      </p:sp>
      <p:sp>
        <p:nvSpPr>
          <p:cNvPr id="225" name="Shape 225"/>
          <p:cNvSpPr/>
          <p:nvPr>
            <p:ph type="body" sz="quarter" idx="1"/>
          </p:nvPr>
        </p:nvSpPr>
        <p:spPr>
          <a:prstGeom prst="rect">
            <a:avLst/>
          </a:prstGeom>
        </p:spPr>
        <p:txBody>
          <a:bodyPr/>
          <a:lstStyle/>
          <a:p>
            <a:pPr/>
            <a:r>
              <a:t>The pathway to understanding what information is has been long and interesting. It was related to communications, and encryption, and these were some of the early pioneers. It gave us the modern word of computing and information technologies. Modern approaches to information are very different and much broader: they emphasize (people and machine) learning, and estimation, which is a way to build theories about events in the world, which every biological creature must do to survive. Humans spend most of their time and effort dealing with information, especially in cities. Cities are always confusing us and teaching us new things: That’s what they are for, as we will see.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5" name="Shape 235"/>
          <p:cNvSpPr/>
          <p:nvPr>
            <p:ph type="sldImg"/>
          </p:nvPr>
        </p:nvSpPr>
        <p:spPr>
          <a:prstGeom prst="rect">
            <a:avLst/>
          </a:prstGeom>
        </p:spPr>
        <p:txBody>
          <a:bodyPr/>
          <a:lstStyle/>
          <a:p>
            <a:pPr/>
          </a:p>
        </p:txBody>
      </p:sp>
      <p:sp>
        <p:nvSpPr>
          <p:cNvPr id="236" name="Shape 236"/>
          <p:cNvSpPr/>
          <p:nvPr>
            <p:ph type="body" sz="quarter" idx="1"/>
          </p:nvPr>
        </p:nvSpPr>
        <p:spPr>
          <a:prstGeom prst="rect">
            <a:avLst/>
          </a:prstGeom>
        </p:spPr>
        <p:txBody>
          <a:bodyPr/>
          <a:lstStyle/>
          <a:p>
            <a:pPr/>
            <a:r>
              <a:t>This was really the breakthrough paper, as many of you will know. Think of how to use the underlined sentence in the context of cities…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Shape 244"/>
          <p:cNvSpPr/>
          <p:nvPr>
            <p:ph type="sldImg"/>
          </p:nvPr>
        </p:nvSpPr>
        <p:spPr>
          <a:prstGeom prst="rect">
            <a:avLst/>
          </a:prstGeom>
        </p:spPr>
        <p:txBody>
          <a:bodyPr/>
          <a:lstStyle/>
          <a:p>
            <a:pPr/>
          </a:p>
        </p:txBody>
      </p:sp>
      <p:sp>
        <p:nvSpPr>
          <p:cNvPr id="245" name="Shape 245"/>
          <p:cNvSpPr/>
          <p:nvPr>
            <p:ph type="body" sz="quarter" idx="1"/>
          </p:nvPr>
        </p:nvSpPr>
        <p:spPr>
          <a:prstGeom prst="rect">
            <a:avLst/>
          </a:prstGeom>
        </p:spPr>
        <p:txBody>
          <a:bodyPr/>
          <a:lstStyle/>
          <a:p>
            <a:pPr/>
            <a:r>
              <a:t>A familiar illustration of what information is is the “game of 20 questions”. In this game, a person thinks of something (anything!!) and the other person asks yes/no questions. The goal is to guess what the other person is thinking (an explicit problem in theory of mind). Each question is one bit of information (a decision). Isn’t it extraordinary that just 20 questions can be used to guess ANYTHING? Why are 20 questions more than enough? (Hint: how many words are there in a large language, such as English?).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49" name="–Johnny Appleseed"/>
          <p:cNvSpPr txBox="1"/>
          <p:nvPr>
            <p:ph type="body" sz="quarter" idx="21"/>
          </p:nvPr>
        </p:nvSpPr>
        <p:spPr>
          <a:xfrm>
            <a:off x="4833937" y="8947546"/>
            <a:ext cx="14716126" cy="647701"/>
          </a:xfrm>
          <a:prstGeom prst="rect">
            <a:avLst/>
          </a:prstGeom>
        </p:spPr>
        <p:txBody>
          <a:bodyPr lIns="71437" tIns="71437" rIns="71437" bIns="71437">
            <a:spAutoFit/>
          </a:bodyPr>
          <a:lstStyle>
            <a:lvl1pPr marL="0" indent="0" algn="ctr" defTabSz="821531">
              <a:lnSpc>
                <a:spcPct val="100000"/>
              </a:lnSpc>
              <a:spcBef>
                <a:spcPts val="0"/>
              </a:spcBef>
              <a:buSzTx/>
              <a:buNone/>
              <a:defRPr i="1" sz="3200"/>
            </a:lvl1pPr>
          </a:lstStyle>
          <a:p>
            <a:pPr/>
            <a:r>
              <a:t>–Johnny Appleseed</a:t>
            </a:r>
          </a:p>
        </p:txBody>
      </p:sp>
      <p:sp>
        <p:nvSpPr>
          <p:cNvPr id="150" name="“Type a quote here.”"/>
          <p:cNvSpPr txBox="1"/>
          <p:nvPr>
            <p:ph type="body" sz="quarter" idx="22"/>
          </p:nvPr>
        </p:nvSpPr>
        <p:spPr>
          <a:xfrm>
            <a:off x="4833937" y="5997575"/>
            <a:ext cx="14716126" cy="863601"/>
          </a:xfrm>
          <a:prstGeom prst="rect">
            <a:avLst/>
          </a:prstGeom>
        </p:spPr>
        <p:txBody>
          <a:bodyPr lIns="71437" tIns="71437" rIns="71437" bIns="71437" anchor="ctr">
            <a:spAutoFit/>
          </a:bodyPr>
          <a:lstStyle>
            <a:lvl1pPr marL="0" indent="0" algn="ctr" defTabSz="821531">
              <a:lnSpc>
                <a:spcPct val="100000"/>
              </a:lnSpc>
              <a:spcBef>
                <a:spcPts val="0"/>
              </a:spcBef>
              <a:buSzTx/>
              <a:buNone/>
              <a:defRPr sz="4600">
                <a:latin typeface="Helvetica Neue Medium"/>
                <a:ea typeface="Helvetica Neue Medium"/>
                <a:cs typeface="Helvetica Neue Medium"/>
                <a:sym typeface="Helvetica Neue Medium"/>
              </a:defRPr>
            </a:lvl1pPr>
          </a:lstStyle>
          <a:p>
            <a:pPr/>
            <a:r>
              <a:t>“Type a quote here.” </a:t>
            </a:r>
          </a:p>
        </p:txBody>
      </p:sp>
      <p:sp>
        <p:nvSpPr>
          <p:cNvPr id="151" name="Slide Number"/>
          <p:cNvSpPr txBox="1"/>
          <p:nvPr>
            <p:ph type="sldNum" sz="quarter" idx="2"/>
          </p:nvPr>
        </p:nvSpPr>
        <p:spPr>
          <a:xfrm>
            <a:off x="11954103" y="13073062"/>
            <a:ext cx="466269" cy="477671"/>
          </a:xfrm>
          <a:prstGeom prst="rect">
            <a:avLst/>
          </a:prstGeom>
        </p:spPr>
        <p:txBody>
          <a:bodyPr lIns="71437" tIns="71437" rIns="71437" bIns="71437" anchor="t"/>
          <a:lstStyle>
            <a:lvl1pPr defTabSz="821531">
              <a:defRPr sz="2200">
                <a:latin typeface="Helvetica Neue Light"/>
                <a:ea typeface="Helvetica Neue Light"/>
                <a:cs typeface="Helvetica Neue Light"/>
                <a:sym typeface="Helvetica Neue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58" name="Author and Date"/>
          <p:cNvSpPr txBox="1"/>
          <p:nvPr>
            <p:ph type="body" sz="quarter" idx="21" hasCustomPrompt="1"/>
          </p:nvPr>
        </p:nvSpPr>
        <p:spPr>
          <a:xfrm>
            <a:off x="3949005" y="10609397"/>
            <a:ext cx="16478254" cy="477734"/>
          </a:xfrm>
          <a:prstGeom prst="rect">
            <a:avLst/>
          </a:prstGeom>
        </p:spPr>
        <p:txBody>
          <a:bodyPr lIns="34290" tIns="34290" rIns="34290" bIns="34290"/>
          <a:lstStyle>
            <a:lvl1pPr marL="0" indent="0" defTabSz="726440">
              <a:lnSpc>
                <a:spcPct val="100000"/>
              </a:lnSpc>
              <a:spcBef>
                <a:spcPts val="0"/>
              </a:spcBef>
              <a:buSzTx/>
              <a:buNone/>
              <a:defRPr b="1" sz="2816"/>
            </a:lvl1pPr>
          </a:lstStyle>
          <a:p>
            <a:pPr/>
            <a:r>
              <a:t>Author and Date</a:t>
            </a:r>
          </a:p>
        </p:txBody>
      </p:sp>
      <p:sp>
        <p:nvSpPr>
          <p:cNvPr id="159" name="Presentation Title"/>
          <p:cNvSpPr txBox="1"/>
          <p:nvPr>
            <p:ph type="title" hasCustomPrompt="1"/>
          </p:nvPr>
        </p:nvSpPr>
        <p:spPr>
          <a:xfrm>
            <a:off x="3952872" y="3645742"/>
            <a:ext cx="16478254" cy="3486152"/>
          </a:xfrm>
          <a:prstGeom prst="rect">
            <a:avLst/>
          </a:prstGeom>
        </p:spPr>
        <p:txBody>
          <a:bodyPr lIns="38100" tIns="38100" rIns="38100" bIns="38100" anchor="b"/>
          <a:lstStyle>
            <a:lvl1pPr defTabSz="2438339">
              <a:defRPr spc="-228" sz="11400"/>
            </a:lvl1pPr>
          </a:lstStyle>
          <a:p>
            <a:pPr/>
            <a:r>
              <a:t>Presentation Title</a:t>
            </a:r>
          </a:p>
        </p:txBody>
      </p:sp>
      <p:sp>
        <p:nvSpPr>
          <p:cNvPr id="160" name="Body Level One…"/>
          <p:cNvSpPr txBox="1"/>
          <p:nvPr>
            <p:ph type="body" sz="quarter" idx="1" hasCustomPrompt="1"/>
          </p:nvPr>
        </p:nvSpPr>
        <p:spPr>
          <a:xfrm>
            <a:off x="3949006" y="7131893"/>
            <a:ext cx="16478251" cy="1428751"/>
          </a:xfrm>
          <a:prstGeom prst="rect">
            <a:avLst/>
          </a:prstGeom>
        </p:spPr>
        <p:txBody>
          <a:bodyPr lIns="38100" tIns="38100" rIns="38100" bIns="38100"/>
          <a:lstStyle>
            <a:lvl1pPr marL="0" indent="0" defTabSz="825500">
              <a:lnSpc>
                <a:spcPct val="100000"/>
              </a:lnSpc>
              <a:spcBef>
                <a:spcPts val="0"/>
              </a:spcBef>
              <a:buSzTx/>
              <a:buNone/>
              <a:defRPr b="1" sz="5200"/>
            </a:lvl1pPr>
            <a:lvl2pPr marL="0" indent="457200" defTabSz="825500">
              <a:lnSpc>
                <a:spcPct val="100000"/>
              </a:lnSpc>
              <a:spcBef>
                <a:spcPts val="0"/>
              </a:spcBef>
              <a:buSzTx/>
              <a:buNone/>
              <a:defRPr b="1" sz="5200"/>
            </a:lvl2pPr>
            <a:lvl3pPr marL="0" indent="914400" defTabSz="825500">
              <a:lnSpc>
                <a:spcPct val="100000"/>
              </a:lnSpc>
              <a:spcBef>
                <a:spcPts val="0"/>
              </a:spcBef>
              <a:buSzTx/>
              <a:buNone/>
              <a:defRPr b="1" sz="5200"/>
            </a:lvl3pPr>
            <a:lvl4pPr marL="0" indent="1371600" defTabSz="825500">
              <a:lnSpc>
                <a:spcPct val="100000"/>
              </a:lnSpc>
              <a:spcBef>
                <a:spcPts val="0"/>
              </a:spcBef>
              <a:buSzTx/>
              <a:buNone/>
              <a:defRPr b="1" sz="5200"/>
            </a:lvl4pPr>
            <a:lvl5pPr marL="0" indent="1828800" defTabSz="825500">
              <a:lnSpc>
                <a:spcPct val="100000"/>
              </a:lnSpc>
              <a:spcBef>
                <a:spcPts val="0"/>
              </a:spcBef>
              <a:buSzTx/>
              <a:buNone/>
              <a:defRPr b="1" sz="5200"/>
            </a:lvl5pPr>
          </a:lstStyle>
          <a:p>
            <a:pPr/>
            <a:r>
              <a:t>Presentation Subtitle</a:t>
            </a:r>
          </a:p>
          <a:p>
            <a:pPr lvl="1"/>
            <a:r>
              <a:t/>
            </a:r>
          </a:p>
          <a:p>
            <a:pPr lvl="2"/>
            <a:r>
              <a:t/>
            </a:r>
          </a:p>
          <a:p>
            <a:pPr lvl="3"/>
            <a:r>
              <a:t/>
            </a:r>
          </a:p>
          <a:p>
            <a:pPr lvl="4"/>
            <a:r>
              <a:t/>
            </a:r>
          </a:p>
        </p:txBody>
      </p:sp>
      <p:sp>
        <p:nvSpPr>
          <p:cNvPr id="161" name="Slide Number"/>
          <p:cNvSpPr txBox="1"/>
          <p:nvPr>
            <p:ph type="sldNum" sz="quarter" idx="2"/>
          </p:nvPr>
        </p:nvSpPr>
        <p:spPr>
          <a:xfrm>
            <a:off x="12029885" y="11507088"/>
            <a:ext cx="314859" cy="299111"/>
          </a:xfrm>
          <a:prstGeom prst="rect">
            <a:avLst/>
          </a:prstGeom>
        </p:spPr>
        <p:txBody>
          <a:bodyPr lIns="38100" tIns="38100" rIns="38100" bIns="38100"/>
          <a:lstStyle>
            <a:lvl1pPr defTabSz="584200">
              <a:defRPr sz="16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660384004_1290x1720.jpg"/>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1.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5.xml"/></Relationships>

</file>

<file path=ppt/slides/_rels/slide1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6.xml"/></Relationships>

</file>

<file path=ppt/slides/_rels/slide1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7.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8.xml"/><Relationship Id="rId3" Type="http://schemas.openxmlformats.org/officeDocument/2006/relationships/image" Target="../media/image3.jpe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png"/><Relationship Id="rId6" Type="http://schemas.openxmlformats.org/officeDocument/2006/relationships/image" Target="../media/image11.png"/><Relationship Id="rId7" Type="http://schemas.openxmlformats.org/officeDocument/2006/relationships/image" Target="../media/image12.png"/><Relationship Id="rId8" Type="http://schemas.openxmlformats.org/officeDocument/2006/relationships/image" Target="../media/image13.png"/><Relationship Id="rId9" Type="http://schemas.openxmlformats.org/officeDocument/2006/relationships/image" Target="../media/image1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1.jpeg"/><Relationship Id="rId4" Type="http://schemas.openxmlformats.org/officeDocument/2006/relationships/image" Target="../media/image2.jpeg"/></Relationships>

</file>

<file path=ppt/slides/_rels/slide2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0.xml"/><Relationship Id="rId3" Type="http://schemas.openxmlformats.org/officeDocument/2006/relationships/image" Target="../media/image8.jpe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1.xml"/><Relationship Id="rId3" Type="http://schemas.openxmlformats.org/officeDocument/2006/relationships/image" Target="../media/image9.jpeg"/></Relationships>

</file>

<file path=ppt/slides/_rels/slide2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2.xml"/><Relationship Id="rId3" Type="http://schemas.openxmlformats.org/officeDocument/2006/relationships/image" Target="../media/image15.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3.xml"/><Relationship Id="rId3" Type="http://schemas.openxmlformats.org/officeDocument/2006/relationships/image" Target="../media/image16.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4.xml"/><Relationship Id="rId3" Type="http://schemas.openxmlformats.org/officeDocument/2006/relationships/image" Target="../media/image17.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5.xml"/><Relationship Id="rId3" Type="http://schemas.openxmlformats.org/officeDocument/2006/relationships/image" Target="../media/image7.png"/></Relationships>

</file>

<file path=ppt/slides/_rels/slide2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6.xml"/><Relationship Id="rId3" Type="http://schemas.openxmlformats.org/officeDocument/2006/relationships/image" Target="../media/image18.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3.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4.jpeg"/><Relationship Id="rId4" Type="http://schemas.openxmlformats.org/officeDocument/2006/relationships/image" Target="../media/image5.jpeg"/><Relationship Id="rId5" Type="http://schemas.openxmlformats.org/officeDocument/2006/relationships/image" Target="../media/image3.png"/><Relationship Id="rId6" Type="http://schemas.openxmlformats.org/officeDocument/2006/relationships/image" Target="../media/image6.jpeg"/><Relationship Id="rId7" Type="http://schemas.openxmlformats.org/officeDocument/2006/relationships/image" Target="../media/image4.png"/><Relationship Id="rId8" Type="http://schemas.openxmlformats.org/officeDocument/2006/relationships/image" Target="../media/image7.jpeg"/></Relationships>

</file>

<file path=ppt/slides/_rels/slide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 Luís M. A. Bettencourt 2023"/>
          <p:cNvSpPr txBox="1"/>
          <p:nvPr>
            <p:ph type="body" idx="21"/>
          </p:nvPr>
        </p:nvSpPr>
        <p:spPr>
          <a:xfrm>
            <a:off x="795694" y="12655439"/>
            <a:ext cx="16478254" cy="477734"/>
          </a:xfrm>
          <a:prstGeom prst="rect">
            <a:avLst/>
          </a:prstGeom>
          <a:extLst>
            <a:ext uri="{C572A759-6A51-4108-AA02-DFA0A04FC94B}">
              <ma14:wrappingTextBoxFlag xmlns:ma14="http://schemas.microsoft.com/office/mac/drawingml/2011/main" val="1"/>
            </a:ext>
          </a:extLst>
        </p:spPr>
        <p:txBody>
          <a:bodyPr/>
          <a:lstStyle/>
          <a:p>
            <a:pPr/>
            <a:r>
              <a:t>© Luís M. A. Bettencourt 2023</a:t>
            </a:r>
          </a:p>
        </p:txBody>
      </p:sp>
      <p:sp>
        <p:nvSpPr>
          <p:cNvPr id="171" name="Lecture 11"/>
          <p:cNvSpPr txBox="1"/>
          <p:nvPr>
            <p:ph type="title"/>
          </p:nvPr>
        </p:nvSpPr>
        <p:spPr>
          <a:xfrm>
            <a:off x="1040272" y="1936696"/>
            <a:ext cx="16478254" cy="3486152"/>
          </a:xfrm>
          <a:prstGeom prst="rect">
            <a:avLst/>
          </a:prstGeom>
        </p:spPr>
        <p:txBody>
          <a:bodyPr/>
          <a:lstStyle>
            <a:lvl1pPr defTabSz="821531">
              <a:lnSpc>
                <a:spcPct val="100000"/>
              </a:lnSpc>
              <a:defRPr spc="0" sz="5000"/>
            </a:lvl1pPr>
          </a:lstStyle>
          <a:p>
            <a:pPr/>
            <a:r>
              <a:t>Lecture 11</a:t>
            </a:r>
          </a:p>
        </p:txBody>
      </p:sp>
      <p:sp>
        <p:nvSpPr>
          <p:cNvPr id="172" name="Looking inside Cities: Spatial Structure and Neighborhoods"/>
          <p:cNvSpPr txBox="1"/>
          <p:nvPr>
            <p:ph type="body" sz="quarter" idx="1"/>
          </p:nvPr>
        </p:nvSpPr>
        <p:spPr>
          <a:xfrm>
            <a:off x="1036406" y="5422846"/>
            <a:ext cx="16478251" cy="1428751"/>
          </a:xfrm>
          <a:prstGeom prst="rect">
            <a:avLst/>
          </a:prstGeom>
        </p:spPr>
        <p:txBody>
          <a:bodyPr/>
          <a:lstStyle>
            <a:lvl1pPr defTabSz="397763">
              <a:defRPr sz="4524">
                <a:solidFill>
                  <a:srgbClr val="5E5E5E"/>
                </a:solidFill>
                <a:latin typeface="Helvetica"/>
                <a:ea typeface="Helvetica"/>
                <a:cs typeface="Helvetica"/>
                <a:sym typeface="Helvetica"/>
              </a:defRPr>
            </a:lvl1pPr>
          </a:lstStyle>
          <a:p>
            <a:pPr/>
            <a:r>
              <a:t>Looking inside Cities: Spatial Structure and Neighborhoods</a:t>
            </a:r>
          </a:p>
        </p:txBody>
      </p:sp>
      <p:sp>
        <p:nvSpPr>
          <p:cNvPr id="173" name="11.1 Information, Spatial Selection &amp; the Statistics of Neighborhoods"/>
          <p:cNvSpPr txBox="1"/>
          <p:nvPr/>
        </p:nvSpPr>
        <p:spPr>
          <a:xfrm>
            <a:off x="3312694" y="8684928"/>
            <a:ext cx="17490543" cy="708429"/>
          </a:xfrm>
          <a:prstGeom prst="rect">
            <a:avLst/>
          </a:prstGeom>
          <a:ln w="12700">
            <a:miter lim="400000"/>
          </a:ln>
          <a:extLst>
            <a:ext uri="{C572A759-6A51-4108-AA02-DFA0A04FC94B}">
              <ma14:wrappingTextBoxFlag xmlns:ma14="http://schemas.microsoft.com/office/mac/drawingml/2011/main" val="1"/>
            </a:ext>
          </a:extLst>
        </p:spPr>
        <p:txBody>
          <a:bodyPr wrap="none" lIns="38100" tIns="38100" rIns="38100" bIns="38100" anchor="ctr">
            <a:spAutoFit/>
          </a:bodyPr>
          <a:lstStyle>
            <a:lvl1pPr defTabSz="821531">
              <a:defRPr b="1" sz="4200">
                <a:solidFill>
                  <a:srgbClr val="000000"/>
                </a:solidFill>
              </a:defRPr>
            </a:lvl1pPr>
          </a:lstStyle>
          <a:p>
            <a:pPr/>
            <a:r>
              <a:t>11.1 Information, Spatial Selection &amp; the Statistics of Neighborhoods</a:t>
            </a:r>
          </a:p>
        </p:txBody>
      </p:sp>
      <p:sp>
        <p:nvSpPr>
          <p:cNvPr id="174" name="IUS 6.3"/>
          <p:cNvSpPr txBox="1"/>
          <p:nvPr/>
        </p:nvSpPr>
        <p:spPr>
          <a:xfrm>
            <a:off x="20694053" y="9519571"/>
            <a:ext cx="1461923" cy="585113"/>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6.3</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Information between two variables"/>
          <p:cNvSpPr txBox="1"/>
          <p:nvPr/>
        </p:nvSpPr>
        <p:spPr>
          <a:xfrm>
            <a:off x="7865148" y="1491890"/>
            <a:ext cx="8653704" cy="77510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200">
                <a:solidFill>
                  <a:srgbClr val="FFFFFF"/>
                </a:solidFill>
                <a:latin typeface="Helvetica Neue Medium"/>
                <a:ea typeface="Helvetica Neue Medium"/>
                <a:cs typeface="Helvetica Neue Medium"/>
                <a:sym typeface="Helvetica Neue Medium"/>
              </a:defRPr>
            </a:lvl1pPr>
          </a:lstStyle>
          <a:p>
            <a:pPr/>
            <a:r>
              <a:t>Information between two variables</a:t>
            </a:r>
          </a:p>
        </p:txBody>
      </p:sp>
      <p:sp>
        <p:nvSpPr>
          <p:cNvPr id="248" name="Equation"/>
          <p:cNvSpPr txBox="1"/>
          <p:nvPr/>
        </p:nvSpPr>
        <p:spPr>
          <a:xfrm>
            <a:off x="7334154" y="5774132"/>
            <a:ext cx="9792987" cy="1377447"/>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700" i="1">
                      <a:solidFill>
                        <a:srgbClr val="000000"/>
                      </a:solidFill>
                      <a:latin typeface="Cambria Math" panose="02040503050406030204" pitchFamily="18" charset="0"/>
                    </a:rPr>
                    <m:t>I</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n</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y</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H</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y</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H</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y</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n</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m:t>
                  </m:r>
                  <m:limLow>
                    <m:e>
                      <m:r>
                        <a:rPr xmlns:a="http://schemas.openxmlformats.org/drawingml/2006/main" sz="3700" i="1">
                          <a:solidFill>
                            <a:srgbClr val="000000"/>
                          </a:solidFill>
                          <a:latin typeface="Cambria Math" panose="02040503050406030204" pitchFamily="18" charset="0"/>
                        </a:rPr>
                        <m:t>∑</m:t>
                      </m:r>
                    </m:e>
                    <m:lim>
                      <m:r>
                        <a:rPr xmlns:a="http://schemas.openxmlformats.org/drawingml/2006/main" sz="3700" i="1">
                          <a:solidFill>
                            <a:srgbClr val="000000"/>
                          </a:solidFill>
                          <a:latin typeface="Cambria Math" panose="02040503050406030204" pitchFamily="18" charset="0"/>
                        </a:rPr>
                        <m:t>i</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j</m:t>
                      </m:r>
                    </m:lim>
                  </m:limLow>
                  <m:r>
                    <a:rPr xmlns:a="http://schemas.openxmlformats.org/drawingml/2006/main" sz="3700" i="1">
                      <a:solidFill>
                        <a:srgbClr val="000000"/>
                      </a:solidFill>
                      <a:latin typeface="Cambria Math" panose="02040503050406030204" pitchFamily="18" charset="0"/>
                    </a:rPr>
                    <m:t>p</m:t>
                  </m:r>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y</m:t>
                      </m:r>
                    </m:e>
                    <m:sub>
                      <m:r>
                        <a:rPr xmlns:a="http://schemas.openxmlformats.org/drawingml/2006/main" sz="3700" i="1">
                          <a:solidFill>
                            <a:srgbClr val="000000"/>
                          </a:solidFill>
                          <a:latin typeface="Cambria Math" panose="02040503050406030204" pitchFamily="18" charset="0"/>
                        </a:rPr>
                        <m:t>i</m:t>
                      </m:r>
                    </m:sub>
                  </m:sSub>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n</m:t>
                      </m:r>
                    </m:e>
                    <m:sub>
                      <m:r>
                        <a:rPr xmlns:a="http://schemas.openxmlformats.org/drawingml/2006/main" sz="3700" i="1">
                          <a:solidFill>
                            <a:srgbClr val="000000"/>
                          </a:solidFill>
                          <a:latin typeface="Cambria Math" panose="02040503050406030204" pitchFamily="18" charset="0"/>
                        </a:rPr>
                        <m:t>j</m:t>
                      </m:r>
                    </m:sub>
                  </m:sSub>
                  <m:r>
                    <a:rPr xmlns:a="http://schemas.openxmlformats.org/drawingml/2006/main" sz="3700" i="1">
                      <a:solidFill>
                        <a:srgbClr val="000000"/>
                      </a:solidFill>
                      <a:latin typeface="Cambria Math" panose="02040503050406030204" pitchFamily="18" charset="0"/>
                    </a:rPr>
                    <m:t>)</m:t>
                  </m:r>
                  <m:sSub>
                    <m:e>
                      <m:r>
                        <m:rPr>
                          <m:sty m:val="p"/>
                        </m:rPr>
                        <a:rPr xmlns:a="http://schemas.openxmlformats.org/drawingml/2006/main" sz="3700" i="1">
                          <a:solidFill>
                            <a:srgbClr val="000000"/>
                          </a:solidFill>
                          <a:latin typeface="Cambria Math" panose="02040503050406030204" pitchFamily="18" charset="0"/>
                        </a:rPr>
                        <m:t>ln</m:t>
                      </m:r>
                    </m:e>
                    <m:sub>
                      <m:r>
                        <a:rPr xmlns:a="http://schemas.openxmlformats.org/drawingml/2006/main" sz="3700" i="1">
                          <a:solidFill>
                            <a:srgbClr val="000000"/>
                          </a:solidFill>
                          <a:latin typeface="Cambria Math" panose="02040503050406030204" pitchFamily="18" charset="0"/>
                        </a:rPr>
                        <m:t>2</m:t>
                      </m:r>
                    </m:sub>
                  </m:sSub>
                  <m:f>
                    <m:fPr>
                      <m:ctrlPr>
                        <a:rPr xmlns:a="http://schemas.openxmlformats.org/drawingml/2006/main" sz="3700" i="1">
                          <a:solidFill>
                            <a:srgbClr val="000000"/>
                          </a:solidFill>
                          <a:latin typeface="Cambria Math" panose="02040503050406030204" pitchFamily="18" charset="0"/>
                        </a:rPr>
                      </m:ctrlPr>
                      <m:type m:val="bar"/>
                    </m:fPr>
                    <m:num>
                      <m:r>
                        <a:rPr xmlns:a="http://schemas.openxmlformats.org/drawingml/2006/main" sz="3700" i="1">
                          <a:solidFill>
                            <a:srgbClr val="000000"/>
                          </a:solidFill>
                          <a:latin typeface="Cambria Math" panose="02040503050406030204" pitchFamily="18" charset="0"/>
                        </a:rPr>
                        <m:t>p</m:t>
                      </m:r>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y</m:t>
                          </m:r>
                        </m:e>
                        <m:sub>
                          <m:r>
                            <a:rPr xmlns:a="http://schemas.openxmlformats.org/drawingml/2006/main" sz="3700" i="1">
                              <a:solidFill>
                                <a:srgbClr val="000000"/>
                              </a:solidFill>
                              <a:latin typeface="Cambria Math" panose="02040503050406030204" pitchFamily="18" charset="0"/>
                            </a:rPr>
                            <m:t>i</m:t>
                          </m:r>
                        </m:sub>
                      </m:sSub>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n</m:t>
                          </m:r>
                        </m:e>
                        <m:sub>
                          <m:r>
                            <a:rPr xmlns:a="http://schemas.openxmlformats.org/drawingml/2006/main" sz="3700" i="1">
                              <a:solidFill>
                                <a:srgbClr val="000000"/>
                              </a:solidFill>
                              <a:latin typeface="Cambria Math" panose="02040503050406030204" pitchFamily="18" charset="0"/>
                            </a:rPr>
                            <m:t>j</m:t>
                          </m:r>
                        </m:sub>
                      </m:sSub>
                      <m:r>
                        <a:rPr xmlns:a="http://schemas.openxmlformats.org/drawingml/2006/main" sz="3700" i="1">
                          <a:solidFill>
                            <a:srgbClr val="000000"/>
                          </a:solidFill>
                          <a:latin typeface="Cambria Math" panose="02040503050406030204" pitchFamily="18" charset="0"/>
                        </a:rPr>
                        <m:t>)</m:t>
                      </m:r>
                    </m:num>
                    <m:den>
                      <m:r>
                        <a:rPr xmlns:a="http://schemas.openxmlformats.org/drawingml/2006/main" sz="3700" i="1">
                          <a:solidFill>
                            <a:srgbClr val="000000"/>
                          </a:solidFill>
                          <a:latin typeface="Cambria Math" panose="02040503050406030204" pitchFamily="18" charset="0"/>
                        </a:rPr>
                        <m:t>p</m:t>
                      </m:r>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y</m:t>
                          </m:r>
                        </m:e>
                        <m:sub>
                          <m:r>
                            <a:rPr xmlns:a="http://schemas.openxmlformats.org/drawingml/2006/main" sz="3700" i="1">
                              <a:solidFill>
                                <a:srgbClr val="000000"/>
                              </a:solidFill>
                              <a:latin typeface="Cambria Math" panose="02040503050406030204" pitchFamily="18" charset="0"/>
                            </a:rPr>
                            <m:t>i</m:t>
                          </m:r>
                        </m:sub>
                      </m:sSub>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p</m:t>
                      </m:r>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n</m:t>
                          </m:r>
                        </m:e>
                        <m:sub>
                          <m:r>
                            <a:rPr xmlns:a="http://schemas.openxmlformats.org/drawingml/2006/main" sz="3700" i="1">
                              <a:solidFill>
                                <a:srgbClr val="000000"/>
                              </a:solidFill>
                              <a:latin typeface="Cambria Math" panose="02040503050406030204" pitchFamily="18" charset="0"/>
                            </a:rPr>
                            <m:t>j</m:t>
                          </m:r>
                        </m:sub>
                      </m:sSub>
                      <m:r>
                        <a:rPr xmlns:a="http://schemas.openxmlformats.org/drawingml/2006/main" sz="3700" i="1">
                          <a:solidFill>
                            <a:srgbClr val="000000"/>
                          </a:solidFill>
                          <a:latin typeface="Cambria Math" panose="02040503050406030204" pitchFamily="18" charset="0"/>
                        </a:rPr>
                        <m:t>)</m:t>
                      </m:r>
                    </m:den>
                  </m:f>
                </m:oMath>
              </m:oMathPara>
            </a14:m>
            <a:endParaRPr sz="3700"/>
          </a:p>
        </p:txBody>
      </p:sp>
      <p:sp>
        <p:nvSpPr>
          <p:cNvPr id="249" name="Equation"/>
          <p:cNvSpPr txBox="1"/>
          <p:nvPr/>
        </p:nvSpPr>
        <p:spPr>
          <a:xfrm>
            <a:off x="9777663" y="2946509"/>
            <a:ext cx="4495830" cy="954072"/>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H</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limLow>
                    <m:e>
                      <m:r>
                        <a:rPr xmlns:a="http://schemas.openxmlformats.org/drawingml/2006/main" sz="3400" i="1">
                          <a:solidFill>
                            <a:srgbClr val="000000"/>
                          </a:solidFill>
                          <a:latin typeface="Cambria Math" panose="02040503050406030204" pitchFamily="18" charset="0"/>
                        </a:rPr>
                        <m:t>∑</m:t>
                      </m:r>
                    </m:e>
                    <m:lim>
                      <m:r>
                        <a:rPr xmlns:a="http://schemas.openxmlformats.org/drawingml/2006/main" sz="3400" i="1">
                          <a:solidFill>
                            <a:srgbClr val="000000"/>
                          </a:solidFill>
                          <a:latin typeface="Cambria Math" panose="02040503050406030204" pitchFamily="18" charset="0"/>
                        </a:rPr>
                        <m:t>i</m:t>
                      </m:r>
                    </m:lim>
                  </m:limLow>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y</m:t>
                      </m:r>
                    </m:e>
                    <m:sub>
                      <m:r>
                        <a:rPr xmlns:a="http://schemas.openxmlformats.org/drawingml/2006/main" sz="3400" i="1">
                          <a:solidFill>
                            <a:srgbClr val="000000"/>
                          </a:solidFill>
                          <a:latin typeface="Cambria Math" panose="02040503050406030204" pitchFamily="18" charset="0"/>
                        </a:rPr>
                        <m:t>i</m:t>
                      </m:r>
                    </m:sub>
                  </m:sSub>
                  <m:r>
                    <a:rPr xmlns:a="http://schemas.openxmlformats.org/drawingml/2006/main" sz="3400" i="1">
                      <a:solidFill>
                        <a:srgbClr val="000000"/>
                      </a:solidFill>
                      <a:latin typeface="Cambria Math" panose="02040503050406030204" pitchFamily="18" charset="0"/>
                    </a:rPr>
                    <m:t>)</m:t>
                  </m:r>
                  <m:sSub>
                    <m:e>
                      <m:r>
                        <m:rPr>
                          <m:sty m:val="p"/>
                        </m:rPr>
                        <a:rPr xmlns:a="http://schemas.openxmlformats.org/drawingml/2006/main" sz="3400" i="1">
                          <a:solidFill>
                            <a:srgbClr val="000000"/>
                          </a:solidFill>
                          <a:latin typeface="Cambria Math" panose="02040503050406030204" pitchFamily="18" charset="0"/>
                        </a:rPr>
                        <m:t>ln</m:t>
                      </m:r>
                    </m:e>
                    <m:sub>
                      <m:r>
                        <a:rPr xmlns:a="http://schemas.openxmlformats.org/drawingml/2006/main" sz="3400" i="1">
                          <a:solidFill>
                            <a:srgbClr val="000000"/>
                          </a:solidFill>
                          <a:latin typeface="Cambria Math" panose="02040503050406030204" pitchFamily="18" charset="0"/>
                        </a:rPr>
                        <m:t>2</m:t>
                      </m:r>
                    </m:sub>
                  </m:sSub>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y</m:t>
                      </m:r>
                    </m:e>
                    <m:sub>
                      <m:r>
                        <a:rPr xmlns:a="http://schemas.openxmlformats.org/drawingml/2006/main" sz="3400" i="1">
                          <a:solidFill>
                            <a:srgbClr val="000000"/>
                          </a:solidFill>
                          <a:latin typeface="Cambria Math" panose="02040503050406030204" pitchFamily="18" charset="0"/>
                        </a:rPr>
                        <m:t>i</m:t>
                      </m:r>
                    </m:sub>
                  </m:sSub>
                  <m:r>
                    <a:rPr xmlns:a="http://schemas.openxmlformats.org/drawingml/2006/main" sz="3400" i="1">
                      <a:solidFill>
                        <a:srgbClr val="000000"/>
                      </a:solidFill>
                      <a:latin typeface="Cambria Math" panose="02040503050406030204" pitchFamily="18" charset="0"/>
                    </a:rPr>
                    <m:t>)</m:t>
                  </m:r>
                </m:oMath>
              </m:oMathPara>
            </a14:m>
            <a:endParaRPr sz="3400"/>
          </a:p>
        </p:txBody>
      </p:sp>
      <p:sp>
        <p:nvSpPr>
          <p:cNvPr id="250" name="Equation"/>
          <p:cNvSpPr txBox="1"/>
          <p:nvPr/>
        </p:nvSpPr>
        <p:spPr>
          <a:xfrm>
            <a:off x="8807263" y="4235163"/>
            <a:ext cx="6779575" cy="1014161"/>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H</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n</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limLow>
                    <m:e>
                      <m:r>
                        <a:rPr xmlns:a="http://schemas.openxmlformats.org/drawingml/2006/main" sz="3400" i="1">
                          <a:solidFill>
                            <a:srgbClr val="000000"/>
                          </a:solidFill>
                          <a:latin typeface="Cambria Math" panose="02040503050406030204" pitchFamily="18" charset="0"/>
                        </a:rPr>
                        <m:t>∑</m:t>
                      </m:r>
                    </m:e>
                    <m:lim>
                      <m:r>
                        <a:rPr xmlns:a="http://schemas.openxmlformats.org/drawingml/2006/main" sz="3400" i="1">
                          <a:solidFill>
                            <a:srgbClr val="000000"/>
                          </a:solidFill>
                          <a:latin typeface="Cambria Math" panose="02040503050406030204" pitchFamily="18" charset="0"/>
                        </a:rPr>
                        <m:t>i</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j</m:t>
                      </m:r>
                    </m:lim>
                  </m:limLow>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n</m:t>
                      </m:r>
                    </m:e>
                    <m:sub>
                      <m:r>
                        <a:rPr xmlns:a="http://schemas.openxmlformats.org/drawingml/2006/main" sz="3400" i="1">
                          <a:solidFill>
                            <a:srgbClr val="000000"/>
                          </a:solidFill>
                          <a:latin typeface="Cambria Math" panose="02040503050406030204" pitchFamily="18" charset="0"/>
                        </a:rPr>
                        <m:t>j</m:t>
                      </m:r>
                    </m:sub>
                  </m:sSub>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y</m:t>
                      </m:r>
                    </m:e>
                    <m:sub>
                      <m:r>
                        <a:rPr xmlns:a="http://schemas.openxmlformats.org/drawingml/2006/main" sz="3400" i="1">
                          <a:solidFill>
                            <a:srgbClr val="000000"/>
                          </a:solidFill>
                          <a:latin typeface="Cambria Math" panose="02040503050406030204" pitchFamily="18" charset="0"/>
                        </a:rPr>
                        <m:t>i</m:t>
                      </m:r>
                    </m:sub>
                  </m:sSub>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n</m:t>
                      </m:r>
                    </m:e>
                    <m:sub>
                      <m:r>
                        <a:rPr xmlns:a="http://schemas.openxmlformats.org/drawingml/2006/main" sz="3400" i="1">
                          <a:solidFill>
                            <a:srgbClr val="000000"/>
                          </a:solidFill>
                          <a:latin typeface="Cambria Math" panose="02040503050406030204" pitchFamily="18" charset="0"/>
                        </a:rPr>
                        <m:t>j</m:t>
                      </m:r>
                    </m:sub>
                  </m:sSub>
                  <m:r>
                    <a:rPr xmlns:a="http://schemas.openxmlformats.org/drawingml/2006/main" sz="3400" i="1">
                      <a:solidFill>
                        <a:srgbClr val="000000"/>
                      </a:solidFill>
                      <a:latin typeface="Cambria Math" panose="02040503050406030204" pitchFamily="18" charset="0"/>
                    </a:rPr>
                    <m:t>)</m:t>
                  </m:r>
                  <m:sSub>
                    <m:e>
                      <m:r>
                        <m:rPr>
                          <m:sty m:val="p"/>
                        </m:rPr>
                        <a:rPr xmlns:a="http://schemas.openxmlformats.org/drawingml/2006/main" sz="3400" i="1">
                          <a:solidFill>
                            <a:srgbClr val="000000"/>
                          </a:solidFill>
                          <a:latin typeface="Cambria Math" panose="02040503050406030204" pitchFamily="18" charset="0"/>
                        </a:rPr>
                        <m:t>ln</m:t>
                      </m:r>
                    </m:e>
                    <m:sub>
                      <m:r>
                        <a:rPr xmlns:a="http://schemas.openxmlformats.org/drawingml/2006/main" sz="3400" i="1">
                          <a:solidFill>
                            <a:srgbClr val="000000"/>
                          </a:solidFill>
                          <a:latin typeface="Cambria Math" panose="02040503050406030204" pitchFamily="18" charset="0"/>
                        </a:rPr>
                        <m:t>2</m:t>
                      </m:r>
                    </m:sub>
                  </m:sSub>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y</m:t>
                      </m:r>
                    </m:e>
                    <m:sub>
                      <m:r>
                        <a:rPr xmlns:a="http://schemas.openxmlformats.org/drawingml/2006/main" sz="3400" i="1">
                          <a:solidFill>
                            <a:srgbClr val="000000"/>
                          </a:solidFill>
                          <a:latin typeface="Cambria Math" panose="02040503050406030204" pitchFamily="18" charset="0"/>
                        </a:rPr>
                        <m:t>i</m:t>
                      </m:r>
                    </m:sub>
                  </m:sSub>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n</m:t>
                      </m:r>
                    </m:e>
                    <m:sub>
                      <m:r>
                        <a:rPr xmlns:a="http://schemas.openxmlformats.org/drawingml/2006/main" sz="3400" i="1">
                          <a:solidFill>
                            <a:srgbClr val="000000"/>
                          </a:solidFill>
                          <a:latin typeface="Cambria Math" panose="02040503050406030204" pitchFamily="18" charset="0"/>
                        </a:rPr>
                        <m:t>j</m:t>
                      </m:r>
                    </m:sub>
                  </m:sSub>
                  <m:r>
                    <a:rPr xmlns:a="http://schemas.openxmlformats.org/drawingml/2006/main" sz="3400" i="1">
                      <a:solidFill>
                        <a:srgbClr val="000000"/>
                      </a:solidFill>
                      <a:latin typeface="Cambria Math" panose="02040503050406030204" pitchFamily="18" charset="0"/>
                    </a:rPr>
                    <m:t>)</m:t>
                  </m:r>
                </m:oMath>
              </m:oMathPara>
            </a14:m>
            <a:endParaRPr sz="3400"/>
          </a:p>
        </p:txBody>
      </p:sp>
      <p:sp>
        <p:nvSpPr>
          <p:cNvPr id="251" name="example:"/>
          <p:cNvSpPr txBox="1"/>
          <p:nvPr/>
        </p:nvSpPr>
        <p:spPr>
          <a:xfrm>
            <a:off x="4034994" y="7731186"/>
            <a:ext cx="1907972"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example:</a:t>
            </a:r>
          </a:p>
        </p:txBody>
      </p:sp>
      <p:sp>
        <p:nvSpPr>
          <p:cNvPr id="252" name="(fair coin)"/>
          <p:cNvSpPr txBox="1"/>
          <p:nvPr/>
        </p:nvSpPr>
        <p:spPr>
          <a:xfrm>
            <a:off x="4004920" y="8430303"/>
            <a:ext cx="1968120"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(fair coin)</a:t>
            </a:r>
          </a:p>
        </p:txBody>
      </p:sp>
      <p:sp>
        <p:nvSpPr>
          <p:cNvPr id="253" name="0 1 0 1 0 0 1 1 0 1"/>
          <p:cNvSpPr txBox="1"/>
          <p:nvPr/>
        </p:nvSpPr>
        <p:spPr>
          <a:xfrm>
            <a:off x="11909565" y="8430303"/>
            <a:ext cx="3657931"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0 1 0 1 0 0 1 1 0 1  </a:t>
            </a:r>
          </a:p>
        </p:txBody>
      </p:sp>
      <p:sp>
        <p:nvSpPr>
          <p:cNvPr id="254" name="A tip from a friend"/>
          <p:cNvSpPr txBox="1"/>
          <p:nvPr/>
        </p:nvSpPr>
        <p:spPr>
          <a:xfrm>
            <a:off x="3896933" y="11349326"/>
            <a:ext cx="3751810"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A tip from a friend </a:t>
            </a:r>
          </a:p>
        </p:txBody>
      </p:sp>
      <p:sp>
        <p:nvSpPr>
          <p:cNvPr id="255" name="0 1 0 1 0 0 1 1 0 1 0"/>
          <p:cNvSpPr txBox="1"/>
          <p:nvPr/>
        </p:nvSpPr>
        <p:spPr>
          <a:xfrm>
            <a:off x="11987255" y="11331467"/>
            <a:ext cx="3883889"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0 1 0 1 0 0 1 1 0 1 </a:t>
            </a:r>
            <a:r>
              <a:rPr>
                <a:solidFill>
                  <a:schemeClr val="accent5">
                    <a:hueOff val="-82419"/>
                    <a:satOff val="-9513"/>
                    <a:lumOff val="-16343"/>
                  </a:schemeClr>
                </a:solidFill>
              </a:rPr>
              <a:t>0</a:t>
            </a:r>
            <a:r>
              <a:t> </a:t>
            </a:r>
          </a:p>
        </p:txBody>
      </p:sp>
      <p:sp>
        <p:nvSpPr>
          <p:cNvPr id="256" name="perfect prediction!"/>
          <p:cNvSpPr txBox="1"/>
          <p:nvPr/>
        </p:nvSpPr>
        <p:spPr>
          <a:xfrm>
            <a:off x="17223235" y="11295748"/>
            <a:ext cx="3835122"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perfect prediction! </a:t>
            </a:r>
          </a:p>
        </p:txBody>
      </p:sp>
      <p:sp>
        <p:nvSpPr>
          <p:cNvPr id="257" name="Equation"/>
          <p:cNvSpPr txBox="1"/>
          <p:nvPr/>
        </p:nvSpPr>
        <p:spPr>
          <a:xfrm>
            <a:off x="16505184" y="8286581"/>
            <a:ext cx="4345656" cy="920599"/>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0</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1</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f>
                    <m:fPr>
                      <m:ctrlPr>
                        <a:rPr xmlns:a="http://schemas.openxmlformats.org/drawingml/2006/main" sz="3400" i="1">
                          <a:solidFill>
                            <a:srgbClr val="000000"/>
                          </a:solidFill>
                          <a:latin typeface="Cambria Math" panose="02040503050406030204" pitchFamily="18" charset="0"/>
                        </a:rPr>
                      </m:ctrlPr>
                      <m:type m:val="bar"/>
                    </m:fPr>
                    <m:num>
                      <m:r>
                        <a:rPr xmlns:a="http://schemas.openxmlformats.org/drawingml/2006/main" sz="3400" i="1">
                          <a:solidFill>
                            <a:srgbClr val="000000"/>
                          </a:solidFill>
                          <a:latin typeface="Cambria Math" panose="02040503050406030204" pitchFamily="18" charset="0"/>
                        </a:rPr>
                        <m:t>1</m:t>
                      </m:r>
                    </m:num>
                    <m:den>
                      <m:r>
                        <a:rPr xmlns:a="http://schemas.openxmlformats.org/drawingml/2006/main" sz="3400" i="1">
                          <a:solidFill>
                            <a:srgbClr val="000000"/>
                          </a:solidFill>
                          <a:latin typeface="Cambria Math" panose="02040503050406030204" pitchFamily="18" charset="0"/>
                        </a:rPr>
                        <m:t>2</m:t>
                      </m:r>
                    </m:den>
                  </m:f>
                </m:oMath>
              </m:oMathPara>
            </a14:m>
            <a:endParaRPr sz="3400"/>
          </a:p>
        </p:txBody>
      </p:sp>
      <p:sp>
        <p:nvSpPr>
          <p:cNvPr id="258" name="Equation"/>
          <p:cNvSpPr txBox="1"/>
          <p:nvPr/>
        </p:nvSpPr>
        <p:spPr>
          <a:xfrm>
            <a:off x="16947763" y="9472962"/>
            <a:ext cx="3463619" cy="920598"/>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H</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2</m:t>
                  </m:r>
                  <m:f>
                    <m:fPr>
                      <m:ctrlPr>
                        <a:rPr xmlns:a="http://schemas.openxmlformats.org/drawingml/2006/main" sz="3400" i="1">
                          <a:solidFill>
                            <a:srgbClr val="000000"/>
                          </a:solidFill>
                          <a:latin typeface="Cambria Math" panose="02040503050406030204" pitchFamily="18" charset="0"/>
                        </a:rPr>
                      </m:ctrlPr>
                      <m:type m:val="bar"/>
                    </m:fPr>
                    <m:num>
                      <m:r>
                        <a:rPr xmlns:a="http://schemas.openxmlformats.org/drawingml/2006/main" sz="3400" i="1">
                          <a:solidFill>
                            <a:srgbClr val="000000"/>
                          </a:solidFill>
                          <a:latin typeface="Cambria Math" panose="02040503050406030204" pitchFamily="18" charset="0"/>
                        </a:rPr>
                        <m:t>1</m:t>
                      </m:r>
                    </m:num>
                    <m:den>
                      <m:r>
                        <a:rPr xmlns:a="http://schemas.openxmlformats.org/drawingml/2006/main" sz="3400" i="1">
                          <a:solidFill>
                            <a:srgbClr val="000000"/>
                          </a:solidFill>
                          <a:latin typeface="Cambria Math" panose="02040503050406030204" pitchFamily="18" charset="0"/>
                        </a:rPr>
                        <m:t>2</m:t>
                      </m:r>
                    </m:den>
                  </m:f>
                  <m:sSub>
                    <m:e>
                      <m:r>
                        <m:rPr>
                          <m:sty m:val="p"/>
                        </m:rPr>
                        <a:rPr xmlns:a="http://schemas.openxmlformats.org/drawingml/2006/main" sz="3400" i="1">
                          <a:solidFill>
                            <a:srgbClr val="000000"/>
                          </a:solidFill>
                          <a:latin typeface="Cambria Math" panose="02040503050406030204" pitchFamily="18" charset="0"/>
                        </a:rPr>
                        <m:t>ln</m:t>
                      </m:r>
                    </m:e>
                    <m:sub>
                      <m:r>
                        <a:rPr xmlns:a="http://schemas.openxmlformats.org/drawingml/2006/main" sz="3400" i="1">
                          <a:solidFill>
                            <a:srgbClr val="000000"/>
                          </a:solidFill>
                          <a:latin typeface="Cambria Math" panose="02040503050406030204" pitchFamily="18" charset="0"/>
                        </a:rPr>
                        <m:t>2</m:t>
                      </m:r>
                    </m:sub>
                  </m:sSub>
                  <m:r>
                    <a:rPr xmlns:a="http://schemas.openxmlformats.org/drawingml/2006/main" sz="3400" i="1">
                      <a:solidFill>
                        <a:srgbClr val="000000"/>
                      </a:solidFill>
                      <a:latin typeface="Cambria Math" panose="02040503050406030204" pitchFamily="18" charset="0"/>
                    </a:rPr>
                    <m:t>2</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1</m:t>
                  </m:r>
                </m:oMath>
              </m:oMathPara>
            </a14:m>
            <a:endParaRPr sz="3400"/>
          </a:p>
        </p:txBody>
      </p:sp>
      <p:sp>
        <p:nvSpPr>
          <p:cNvPr id="259" name="bit"/>
          <p:cNvSpPr txBox="1"/>
          <p:nvPr/>
        </p:nvSpPr>
        <p:spPr>
          <a:xfrm>
            <a:off x="20638021" y="9629014"/>
            <a:ext cx="607061" cy="60172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bit</a:t>
            </a:r>
          </a:p>
        </p:txBody>
      </p:sp>
      <p:sp>
        <p:nvSpPr>
          <p:cNvPr id="260" name="Line"/>
          <p:cNvSpPr/>
          <p:nvPr/>
        </p:nvSpPr>
        <p:spPr>
          <a:xfrm flipV="1">
            <a:off x="15711952" y="8980140"/>
            <a:ext cx="1" cy="2350931"/>
          </a:xfrm>
          <a:prstGeom prst="line">
            <a:avLst/>
          </a:prstGeom>
          <a:ln w="25400">
            <a:solidFill>
              <a:schemeClr val="accent5">
                <a:hueOff val="-82419"/>
                <a:satOff val="-9513"/>
                <a:lumOff val="-16343"/>
              </a:schemeClr>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61" name="?"/>
          <p:cNvSpPr txBox="1"/>
          <p:nvPr/>
        </p:nvSpPr>
        <p:spPr>
          <a:xfrm>
            <a:off x="15512217" y="8430303"/>
            <a:ext cx="381534"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chemeClr val="accent5">
                    <a:hueOff val="-82419"/>
                    <a:satOff val="-9513"/>
                    <a:lumOff val="-16343"/>
                  </a:schemeClr>
                </a:solidFill>
              </a:defRPr>
            </a:lvl1pPr>
          </a:lstStyle>
          <a:p>
            <a:pPr/>
            <a:r>
              <a:t>?</a:t>
            </a:r>
          </a:p>
        </p:txBody>
      </p:sp>
      <p:sp>
        <p:nvSpPr>
          <p:cNvPr id="262" name="0"/>
          <p:cNvSpPr txBox="1"/>
          <p:nvPr/>
        </p:nvSpPr>
        <p:spPr>
          <a:xfrm>
            <a:off x="15512217" y="8396604"/>
            <a:ext cx="381534"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chemeClr val="accent5">
                    <a:hueOff val="-82419"/>
                    <a:satOff val="-9513"/>
                    <a:lumOff val="-16343"/>
                  </a:schemeClr>
                </a:solidFill>
              </a:defRPr>
            </a:lvl1pPr>
          </a:lstStyle>
          <a:p>
            <a:pPr/>
            <a:r>
              <a:t>0</a:t>
            </a:r>
          </a:p>
        </p:txBody>
      </p:sp>
      <p:sp>
        <p:nvSpPr>
          <p:cNvPr id="263" name="Equation"/>
          <p:cNvSpPr txBox="1"/>
          <p:nvPr/>
        </p:nvSpPr>
        <p:spPr>
          <a:xfrm>
            <a:off x="8914637" y="12145675"/>
            <a:ext cx="6556560" cy="388405"/>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1</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1</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0</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0</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1</m:t>
                  </m:r>
                </m:oMath>
              </m:oMathPara>
            </a14:m>
            <a:endParaRPr sz="3400"/>
          </a:p>
        </p:txBody>
      </p:sp>
      <p:sp>
        <p:nvSpPr>
          <p:cNvPr id="264" name="Equation"/>
          <p:cNvSpPr txBox="1"/>
          <p:nvPr/>
        </p:nvSpPr>
        <p:spPr>
          <a:xfrm>
            <a:off x="10807298" y="8671753"/>
            <a:ext cx="911344" cy="345644"/>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200" i="1">
                      <a:solidFill>
                        <a:srgbClr val="000000"/>
                      </a:solidFill>
                      <a:latin typeface="Cambria Math" panose="02040503050406030204" pitchFamily="18" charset="0"/>
                    </a:rPr>
                    <m:t>y</m:t>
                  </m:r>
                  <m:r>
                    <a:rPr xmlns:a="http://schemas.openxmlformats.org/drawingml/2006/main" sz="4200" i="1">
                      <a:solidFill>
                        <a:srgbClr val="000000"/>
                      </a:solidFill>
                      <a:latin typeface="Cambria Math" panose="02040503050406030204" pitchFamily="18" charset="0"/>
                    </a:rPr>
                    <m:t>=</m:t>
                  </m:r>
                </m:oMath>
              </m:oMathPara>
            </a14:m>
            <a:endParaRPr sz="4200"/>
          </a:p>
        </p:txBody>
      </p:sp>
      <p:sp>
        <p:nvSpPr>
          <p:cNvPr id="265" name="Equation"/>
          <p:cNvSpPr txBox="1"/>
          <p:nvPr/>
        </p:nvSpPr>
        <p:spPr>
          <a:xfrm>
            <a:off x="10789439" y="11560364"/>
            <a:ext cx="912944" cy="241631"/>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200" i="1">
                      <a:solidFill>
                        <a:srgbClr val="000000"/>
                      </a:solidFill>
                      <a:latin typeface="Cambria Math" panose="02040503050406030204" pitchFamily="18" charset="0"/>
                    </a:rPr>
                    <m:t>x</m:t>
                  </m:r>
                  <m:r>
                    <a:rPr xmlns:a="http://schemas.openxmlformats.org/drawingml/2006/main" sz="4200" i="1">
                      <a:solidFill>
                        <a:srgbClr val="000000"/>
                      </a:solidFill>
                      <a:latin typeface="Cambria Math" panose="02040503050406030204" pitchFamily="18" charset="0"/>
                    </a:rPr>
                    <m:t>=</m:t>
                  </m:r>
                </m:oMath>
              </m:oMathPara>
            </a14:m>
            <a:endParaRPr sz="4200"/>
          </a:p>
        </p:txBody>
      </p:sp>
      <p:sp>
        <p:nvSpPr>
          <p:cNvPr id="266" name="Equation"/>
          <p:cNvSpPr txBox="1"/>
          <p:nvPr/>
        </p:nvSpPr>
        <p:spPr>
          <a:xfrm>
            <a:off x="8871925" y="12448826"/>
            <a:ext cx="4333922" cy="920599"/>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1</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0</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f>
                    <m:fPr>
                      <m:ctrlPr>
                        <a:rPr xmlns:a="http://schemas.openxmlformats.org/drawingml/2006/main" sz="3400" i="1">
                          <a:solidFill>
                            <a:srgbClr val="000000"/>
                          </a:solidFill>
                          <a:latin typeface="Cambria Math" panose="02040503050406030204" pitchFamily="18" charset="0"/>
                        </a:rPr>
                      </m:ctrlPr>
                      <m:type m:val="bar"/>
                    </m:fPr>
                    <m:num>
                      <m:r>
                        <a:rPr xmlns:a="http://schemas.openxmlformats.org/drawingml/2006/main" sz="3400" i="1">
                          <a:solidFill>
                            <a:srgbClr val="000000"/>
                          </a:solidFill>
                          <a:latin typeface="Cambria Math" panose="02040503050406030204" pitchFamily="18" charset="0"/>
                        </a:rPr>
                        <m:t>1</m:t>
                      </m:r>
                    </m:num>
                    <m:den>
                      <m:r>
                        <a:rPr xmlns:a="http://schemas.openxmlformats.org/drawingml/2006/main" sz="3400" i="1">
                          <a:solidFill>
                            <a:srgbClr val="000000"/>
                          </a:solidFill>
                          <a:latin typeface="Cambria Math" panose="02040503050406030204" pitchFamily="18" charset="0"/>
                        </a:rPr>
                        <m:t>2</m:t>
                      </m:r>
                    </m:den>
                  </m:f>
                </m:oMath>
              </m:oMathPara>
            </a14:m>
            <a:endParaRPr sz="3400"/>
          </a:p>
        </p:txBody>
      </p:sp>
      <p:sp>
        <p:nvSpPr>
          <p:cNvPr id="267" name="Equation"/>
          <p:cNvSpPr txBox="1"/>
          <p:nvPr/>
        </p:nvSpPr>
        <p:spPr>
          <a:xfrm>
            <a:off x="18897024" y="12145675"/>
            <a:ext cx="1972546" cy="388405"/>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H</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0</m:t>
                  </m:r>
                </m:oMath>
              </m:oMathPara>
            </a14:m>
            <a:endParaRPr sz="3400"/>
          </a:p>
        </p:txBody>
      </p:sp>
      <p:sp>
        <p:nvSpPr>
          <p:cNvPr id="268" name="Equation"/>
          <p:cNvSpPr txBox="1"/>
          <p:nvPr/>
        </p:nvSpPr>
        <p:spPr>
          <a:xfrm>
            <a:off x="14768510" y="12731134"/>
            <a:ext cx="6116728" cy="388405"/>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I</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H</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H</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H</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1</m:t>
                  </m:r>
                </m:oMath>
              </m:oMathPara>
            </a14:m>
            <a:endParaRPr sz="3400"/>
          </a:p>
        </p:txBody>
      </p:sp>
      <p:sp>
        <p:nvSpPr>
          <p:cNvPr id="269" name="entropy"/>
          <p:cNvSpPr txBox="1"/>
          <p:nvPr/>
        </p:nvSpPr>
        <p:spPr>
          <a:xfrm>
            <a:off x="19110882" y="3130989"/>
            <a:ext cx="1544829" cy="585113"/>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entropy</a:t>
            </a:r>
          </a:p>
        </p:txBody>
      </p:sp>
      <p:sp>
        <p:nvSpPr>
          <p:cNvPr id="270" name="conditional entropy"/>
          <p:cNvSpPr txBox="1"/>
          <p:nvPr/>
        </p:nvSpPr>
        <p:spPr>
          <a:xfrm>
            <a:off x="18015431" y="4177515"/>
            <a:ext cx="3735731" cy="585112"/>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conditional entropy</a:t>
            </a:r>
          </a:p>
        </p:txBody>
      </p:sp>
      <p:sp>
        <p:nvSpPr>
          <p:cNvPr id="271" name="mutual information"/>
          <p:cNvSpPr txBox="1"/>
          <p:nvPr/>
        </p:nvSpPr>
        <p:spPr>
          <a:xfrm>
            <a:off x="18008319" y="5965419"/>
            <a:ext cx="3749955" cy="585113"/>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mutual information </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6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5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26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25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5" fill="hold">
                                  <p:stCondLst>
                                    <p:cond delay="0"/>
                                  </p:stCondLst>
                                  <p:iterate type="el" backwards="0">
                                    <p:tmAbs val="0"/>
                                  </p:iterate>
                                  <p:childTnLst>
                                    <p:set>
                                      <p:cBhvr>
                                        <p:cTn id="22" fill="hold"/>
                                        <p:tgtEl>
                                          <p:spTgt spid="26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Class="exit" nodeType="clickEffect" presetID="10" grpId="6" fill="hold">
                                  <p:stCondLst>
                                    <p:cond delay="0"/>
                                  </p:stCondLst>
                                  <p:iterate type="el" backwards="0">
                                    <p:tmAbs val="0"/>
                                  </p:iterate>
                                  <p:childTnLst>
                                    <p:animEffect filter="fade" transition="out">
                                      <p:cBhvr>
                                        <p:cTn id="26" dur="1000" fill="hold"/>
                                        <p:tgtEl>
                                          <p:spTgt spid="261"/>
                                        </p:tgtEl>
                                      </p:cBhvr>
                                    </p:animEffect>
                                    <p:set>
                                      <p:cBhvr>
                                        <p:cTn id="27" fill="hold">
                                          <p:stCondLst>
                                            <p:cond delay="999"/>
                                          </p:stCondLst>
                                        </p:cTn>
                                        <p:tgtEl>
                                          <p:spTgt spid="261"/>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Class="entr" nodeType="clickEffect" presetID="9" grpId="7" fill="hold">
                                  <p:stCondLst>
                                    <p:cond delay="0"/>
                                  </p:stCondLst>
                                  <p:iterate type="el" backwards="0">
                                    <p:tmAbs val="0"/>
                                  </p:iterate>
                                  <p:childTnLst>
                                    <p:set>
                                      <p:cBhvr>
                                        <p:cTn id="31" fill="hold"/>
                                        <p:tgtEl>
                                          <p:spTgt spid="262"/>
                                        </p:tgtEl>
                                        <p:attrNameLst>
                                          <p:attrName>style.visibility</p:attrName>
                                        </p:attrNameLst>
                                      </p:cBhvr>
                                      <p:to>
                                        <p:strVal val="visible"/>
                                      </p:to>
                                    </p:set>
                                    <p:animEffect filter="dissolve" transition="in">
                                      <p:cBhvr>
                                        <p:cTn id="32" dur="1500"/>
                                        <p:tgtEl>
                                          <p:spTgt spid="262"/>
                                        </p:tgtEl>
                                      </p:cBhvr>
                                    </p:animEffect>
                                  </p:childTnLst>
                                </p:cTn>
                              </p:par>
                            </p:childTnLst>
                          </p:cTn>
                        </p:par>
                      </p:childTnLst>
                    </p:cTn>
                  </p:par>
                  <p:par>
                    <p:cTn id="33" fill="hold">
                      <p:stCondLst>
                        <p:cond delay="indefinite"/>
                      </p:stCondLst>
                      <p:childTnLst>
                        <p:par>
                          <p:cTn id="34" fill="hold">
                            <p:stCondLst>
                              <p:cond delay="0"/>
                            </p:stCondLst>
                            <p:childTnLst>
                              <p:par>
                                <p:cTn id="35" presetClass="entr" nodeType="clickEffect" presetSubtype="0" presetID="1" grpId="8" fill="hold">
                                  <p:stCondLst>
                                    <p:cond delay="0"/>
                                  </p:stCondLst>
                                  <p:iterate type="el" backwards="0">
                                    <p:tmAbs val="0"/>
                                  </p:iterate>
                                  <p:childTnLst>
                                    <p:set>
                                      <p:cBhvr>
                                        <p:cTn id="36" fill="hold"/>
                                        <p:tgtEl>
                                          <p:spTgt spid="25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Class="entr" nodeType="clickEffect" presetSubtype="0" presetID="1" grpId="9" fill="hold">
                                  <p:stCondLst>
                                    <p:cond delay="0"/>
                                  </p:stCondLst>
                                  <p:iterate type="el" backwards="0">
                                    <p:tmAbs val="0"/>
                                  </p:iterate>
                                  <p:childTnLst>
                                    <p:set>
                                      <p:cBhvr>
                                        <p:cTn id="40" fill="hold"/>
                                        <p:tgtEl>
                                          <p:spTgt spid="263"/>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Class="entr" nodeType="clickEffect" presetSubtype="0" presetID="1" grpId="10" fill="hold">
                                  <p:stCondLst>
                                    <p:cond delay="0"/>
                                  </p:stCondLst>
                                  <p:iterate type="el" backwards="0">
                                    <p:tmAbs val="0"/>
                                  </p:iterate>
                                  <p:childTnLst>
                                    <p:set>
                                      <p:cBhvr>
                                        <p:cTn id="44" fill="hold"/>
                                        <p:tgtEl>
                                          <p:spTgt spid="26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Class="entr" nodeType="clickEffect" presetSubtype="0" presetID="1" grpId="11" fill="hold">
                                  <p:stCondLst>
                                    <p:cond delay="0"/>
                                  </p:stCondLst>
                                  <p:iterate type="el" backwards="0">
                                    <p:tmAbs val="0"/>
                                  </p:iterate>
                                  <p:childTnLst>
                                    <p:set>
                                      <p:cBhvr>
                                        <p:cTn id="48" fill="hold"/>
                                        <p:tgtEl>
                                          <p:spTgt spid="26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Class="entr" nodeType="clickEffect" presetSubtype="0" presetID="1" grpId="12" fill="hold">
                                  <p:stCondLst>
                                    <p:cond delay="0"/>
                                  </p:stCondLst>
                                  <p:iterate type="el" backwards="0">
                                    <p:tmAbs val="0"/>
                                  </p:iterate>
                                  <p:childTnLst>
                                    <p:set>
                                      <p:cBhvr>
                                        <p:cTn id="52" fill="hold"/>
                                        <p:tgtEl>
                                          <p:spTgt spid="268"/>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68" grpId="12"/>
      <p:bldP build="whole" bldLvl="1" animBg="1" rev="0" advAuto="0" spid="267" grpId="11"/>
      <p:bldP build="whole" bldLvl="1" animBg="1" rev="0" advAuto="0" spid="261" grpId="1"/>
      <p:bldP build="whole" bldLvl="1" animBg="1" rev="0" advAuto="0" spid="266" grpId="10"/>
      <p:bldP build="whole" bldLvl="1" animBg="1" rev="0" advAuto="0" spid="256" grpId="8"/>
      <p:bldP build="whole" bldLvl="1" animBg="1" rev="0" advAuto="0" spid="261" grpId="6"/>
      <p:bldP build="whole" bldLvl="1" animBg="1" rev="0" advAuto="0" spid="263" grpId="9"/>
      <p:bldP build="whole" bldLvl="1" animBg="1" rev="0" advAuto="0" spid="254" grpId="2"/>
      <p:bldP build="whole" bldLvl="1" animBg="1" rev="0" advAuto="0" spid="255" grpId="4"/>
      <p:bldP build="whole" bldLvl="1" animBg="1" rev="0" advAuto="0" spid="265" grpId="3"/>
      <p:bldP build="whole" bldLvl="1" animBg="1" rev="0" advAuto="0" spid="260" grpId="5"/>
      <p:bldP build="whole" bldLvl="1" animBg="1" rev="0" advAuto="0" spid="262" grpId="7"/>
    </p:bldLst>
  </p:timing>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5" name="Information between two variables"/>
          <p:cNvSpPr txBox="1"/>
          <p:nvPr/>
        </p:nvSpPr>
        <p:spPr>
          <a:xfrm>
            <a:off x="7865148" y="1491890"/>
            <a:ext cx="8653704" cy="77510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200">
                <a:solidFill>
                  <a:srgbClr val="FFFFFF"/>
                </a:solidFill>
                <a:latin typeface="Helvetica Neue Medium"/>
                <a:ea typeface="Helvetica Neue Medium"/>
                <a:cs typeface="Helvetica Neue Medium"/>
                <a:sym typeface="Helvetica Neue Medium"/>
              </a:defRPr>
            </a:lvl1pPr>
          </a:lstStyle>
          <a:p>
            <a:pPr/>
            <a:r>
              <a:t>Information between two variables</a:t>
            </a:r>
          </a:p>
        </p:txBody>
      </p:sp>
      <p:sp>
        <p:nvSpPr>
          <p:cNvPr id="276" name="Equation"/>
          <p:cNvSpPr txBox="1"/>
          <p:nvPr/>
        </p:nvSpPr>
        <p:spPr>
          <a:xfrm>
            <a:off x="7334154" y="5774132"/>
            <a:ext cx="9792987" cy="1377447"/>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700" i="1">
                      <a:solidFill>
                        <a:srgbClr val="000000"/>
                      </a:solidFill>
                      <a:latin typeface="Cambria Math" panose="02040503050406030204" pitchFamily="18" charset="0"/>
                    </a:rPr>
                    <m:t>I</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n</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y</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H</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y</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H</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y</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n</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m:t>
                  </m:r>
                  <m:limLow>
                    <m:e>
                      <m:r>
                        <a:rPr xmlns:a="http://schemas.openxmlformats.org/drawingml/2006/main" sz="3700" i="1">
                          <a:solidFill>
                            <a:srgbClr val="000000"/>
                          </a:solidFill>
                          <a:latin typeface="Cambria Math" panose="02040503050406030204" pitchFamily="18" charset="0"/>
                        </a:rPr>
                        <m:t>∑</m:t>
                      </m:r>
                    </m:e>
                    <m:lim>
                      <m:r>
                        <a:rPr xmlns:a="http://schemas.openxmlformats.org/drawingml/2006/main" sz="3700" i="1">
                          <a:solidFill>
                            <a:srgbClr val="000000"/>
                          </a:solidFill>
                          <a:latin typeface="Cambria Math" panose="02040503050406030204" pitchFamily="18" charset="0"/>
                        </a:rPr>
                        <m:t>i</m:t>
                      </m:r>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j</m:t>
                      </m:r>
                    </m:lim>
                  </m:limLow>
                  <m:r>
                    <a:rPr xmlns:a="http://schemas.openxmlformats.org/drawingml/2006/main" sz="3700" i="1">
                      <a:solidFill>
                        <a:srgbClr val="000000"/>
                      </a:solidFill>
                      <a:latin typeface="Cambria Math" panose="02040503050406030204" pitchFamily="18" charset="0"/>
                    </a:rPr>
                    <m:t>p</m:t>
                  </m:r>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y</m:t>
                      </m:r>
                    </m:e>
                    <m:sub>
                      <m:r>
                        <a:rPr xmlns:a="http://schemas.openxmlformats.org/drawingml/2006/main" sz="3700" i="1">
                          <a:solidFill>
                            <a:srgbClr val="000000"/>
                          </a:solidFill>
                          <a:latin typeface="Cambria Math" panose="02040503050406030204" pitchFamily="18" charset="0"/>
                        </a:rPr>
                        <m:t>i</m:t>
                      </m:r>
                    </m:sub>
                  </m:sSub>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n</m:t>
                      </m:r>
                    </m:e>
                    <m:sub>
                      <m:r>
                        <a:rPr xmlns:a="http://schemas.openxmlformats.org/drawingml/2006/main" sz="3700" i="1">
                          <a:solidFill>
                            <a:srgbClr val="000000"/>
                          </a:solidFill>
                          <a:latin typeface="Cambria Math" panose="02040503050406030204" pitchFamily="18" charset="0"/>
                        </a:rPr>
                        <m:t>j</m:t>
                      </m:r>
                    </m:sub>
                  </m:sSub>
                  <m:r>
                    <a:rPr xmlns:a="http://schemas.openxmlformats.org/drawingml/2006/main" sz="3700" i="1">
                      <a:solidFill>
                        <a:srgbClr val="000000"/>
                      </a:solidFill>
                      <a:latin typeface="Cambria Math" panose="02040503050406030204" pitchFamily="18" charset="0"/>
                    </a:rPr>
                    <m:t>)</m:t>
                  </m:r>
                  <m:sSub>
                    <m:e>
                      <m:r>
                        <m:rPr>
                          <m:sty m:val="p"/>
                        </m:rPr>
                        <a:rPr xmlns:a="http://schemas.openxmlformats.org/drawingml/2006/main" sz="3700" i="1">
                          <a:solidFill>
                            <a:srgbClr val="000000"/>
                          </a:solidFill>
                          <a:latin typeface="Cambria Math" panose="02040503050406030204" pitchFamily="18" charset="0"/>
                        </a:rPr>
                        <m:t>ln</m:t>
                      </m:r>
                    </m:e>
                    <m:sub>
                      <m:r>
                        <a:rPr xmlns:a="http://schemas.openxmlformats.org/drawingml/2006/main" sz="3700" i="1">
                          <a:solidFill>
                            <a:srgbClr val="000000"/>
                          </a:solidFill>
                          <a:latin typeface="Cambria Math" panose="02040503050406030204" pitchFamily="18" charset="0"/>
                        </a:rPr>
                        <m:t>2</m:t>
                      </m:r>
                    </m:sub>
                  </m:sSub>
                  <m:f>
                    <m:fPr>
                      <m:ctrlPr>
                        <a:rPr xmlns:a="http://schemas.openxmlformats.org/drawingml/2006/main" sz="3700" i="1">
                          <a:solidFill>
                            <a:srgbClr val="000000"/>
                          </a:solidFill>
                          <a:latin typeface="Cambria Math" panose="02040503050406030204" pitchFamily="18" charset="0"/>
                        </a:rPr>
                      </m:ctrlPr>
                      <m:type m:val="bar"/>
                    </m:fPr>
                    <m:num>
                      <m:r>
                        <a:rPr xmlns:a="http://schemas.openxmlformats.org/drawingml/2006/main" sz="3700" i="1">
                          <a:solidFill>
                            <a:srgbClr val="000000"/>
                          </a:solidFill>
                          <a:latin typeface="Cambria Math" panose="02040503050406030204" pitchFamily="18" charset="0"/>
                        </a:rPr>
                        <m:t>p</m:t>
                      </m:r>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y</m:t>
                          </m:r>
                        </m:e>
                        <m:sub>
                          <m:r>
                            <a:rPr xmlns:a="http://schemas.openxmlformats.org/drawingml/2006/main" sz="3700" i="1">
                              <a:solidFill>
                                <a:srgbClr val="000000"/>
                              </a:solidFill>
                              <a:latin typeface="Cambria Math" panose="02040503050406030204" pitchFamily="18" charset="0"/>
                            </a:rPr>
                            <m:t>i</m:t>
                          </m:r>
                        </m:sub>
                      </m:sSub>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n</m:t>
                          </m:r>
                        </m:e>
                        <m:sub>
                          <m:r>
                            <a:rPr xmlns:a="http://schemas.openxmlformats.org/drawingml/2006/main" sz="3700" i="1">
                              <a:solidFill>
                                <a:srgbClr val="000000"/>
                              </a:solidFill>
                              <a:latin typeface="Cambria Math" panose="02040503050406030204" pitchFamily="18" charset="0"/>
                            </a:rPr>
                            <m:t>j</m:t>
                          </m:r>
                        </m:sub>
                      </m:sSub>
                      <m:r>
                        <a:rPr xmlns:a="http://schemas.openxmlformats.org/drawingml/2006/main" sz="3700" i="1">
                          <a:solidFill>
                            <a:srgbClr val="000000"/>
                          </a:solidFill>
                          <a:latin typeface="Cambria Math" panose="02040503050406030204" pitchFamily="18" charset="0"/>
                        </a:rPr>
                        <m:t>)</m:t>
                      </m:r>
                    </m:num>
                    <m:den>
                      <m:r>
                        <a:rPr xmlns:a="http://schemas.openxmlformats.org/drawingml/2006/main" sz="3700" i="1">
                          <a:solidFill>
                            <a:srgbClr val="000000"/>
                          </a:solidFill>
                          <a:latin typeface="Cambria Math" panose="02040503050406030204" pitchFamily="18" charset="0"/>
                        </a:rPr>
                        <m:t>p</m:t>
                      </m:r>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y</m:t>
                          </m:r>
                        </m:e>
                        <m:sub>
                          <m:r>
                            <a:rPr xmlns:a="http://schemas.openxmlformats.org/drawingml/2006/main" sz="3700" i="1">
                              <a:solidFill>
                                <a:srgbClr val="000000"/>
                              </a:solidFill>
                              <a:latin typeface="Cambria Math" panose="02040503050406030204" pitchFamily="18" charset="0"/>
                            </a:rPr>
                            <m:t>i</m:t>
                          </m:r>
                        </m:sub>
                      </m:sSub>
                      <m:r>
                        <a:rPr xmlns:a="http://schemas.openxmlformats.org/drawingml/2006/main" sz="3700" i="1">
                          <a:solidFill>
                            <a:srgbClr val="000000"/>
                          </a:solidFill>
                          <a:latin typeface="Cambria Math" panose="02040503050406030204" pitchFamily="18" charset="0"/>
                        </a:rPr>
                        <m:t>)</m:t>
                      </m:r>
                      <m:r>
                        <a:rPr xmlns:a="http://schemas.openxmlformats.org/drawingml/2006/main" sz="3700" i="1">
                          <a:solidFill>
                            <a:srgbClr val="000000"/>
                          </a:solidFill>
                          <a:latin typeface="Cambria Math" panose="02040503050406030204" pitchFamily="18" charset="0"/>
                        </a:rPr>
                        <m:t>p</m:t>
                      </m:r>
                      <m:r>
                        <a:rPr xmlns:a="http://schemas.openxmlformats.org/drawingml/2006/main" sz="3700" i="1">
                          <a:solidFill>
                            <a:srgbClr val="000000"/>
                          </a:solidFill>
                          <a:latin typeface="Cambria Math" panose="02040503050406030204" pitchFamily="18" charset="0"/>
                        </a:rPr>
                        <m:t>(</m:t>
                      </m:r>
                      <m:sSub>
                        <m:e>
                          <m:r>
                            <a:rPr xmlns:a="http://schemas.openxmlformats.org/drawingml/2006/main" sz="3700" i="1">
                              <a:solidFill>
                                <a:srgbClr val="000000"/>
                              </a:solidFill>
                              <a:latin typeface="Cambria Math" panose="02040503050406030204" pitchFamily="18" charset="0"/>
                            </a:rPr>
                            <m:t>n</m:t>
                          </m:r>
                        </m:e>
                        <m:sub>
                          <m:r>
                            <a:rPr xmlns:a="http://schemas.openxmlformats.org/drawingml/2006/main" sz="3700" i="1">
                              <a:solidFill>
                                <a:srgbClr val="000000"/>
                              </a:solidFill>
                              <a:latin typeface="Cambria Math" panose="02040503050406030204" pitchFamily="18" charset="0"/>
                            </a:rPr>
                            <m:t>j</m:t>
                          </m:r>
                        </m:sub>
                      </m:sSub>
                      <m:r>
                        <a:rPr xmlns:a="http://schemas.openxmlformats.org/drawingml/2006/main" sz="3700" i="1">
                          <a:solidFill>
                            <a:srgbClr val="000000"/>
                          </a:solidFill>
                          <a:latin typeface="Cambria Math" panose="02040503050406030204" pitchFamily="18" charset="0"/>
                        </a:rPr>
                        <m:t>)</m:t>
                      </m:r>
                    </m:den>
                  </m:f>
                </m:oMath>
              </m:oMathPara>
            </a14:m>
            <a:endParaRPr sz="3700"/>
          </a:p>
        </p:txBody>
      </p:sp>
      <p:sp>
        <p:nvSpPr>
          <p:cNvPr id="277" name="Equation"/>
          <p:cNvSpPr txBox="1"/>
          <p:nvPr/>
        </p:nvSpPr>
        <p:spPr>
          <a:xfrm>
            <a:off x="9777663" y="2946509"/>
            <a:ext cx="4495830" cy="954072"/>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H</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limLow>
                    <m:e>
                      <m:r>
                        <a:rPr xmlns:a="http://schemas.openxmlformats.org/drawingml/2006/main" sz="3400" i="1">
                          <a:solidFill>
                            <a:srgbClr val="000000"/>
                          </a:solidFill>
                          <a:latin typeface="Cambria Math" panose="02040503050406030204" pitchFamily="18" charset="0"/>
                        </a:rPr>
                        <m:t>∑</m:t>
                      </m:r>
                    </m:e>
                    <m:lim>
                      <m:r>
                        <a:rPr xmlns:a="http://schemas.openxmlformats.org/drawingml/2006/main" sz="3400" i="1">
                          <a:solidFill>
                            <a:srgbClr val="000000"/>
                          </a:solidFill>
                          <a:latin typeface="Cambria Math" panose="02040503050406030204" pitchFamily="18" charset="0"/>
                        </a:rPr>
                        <m:t>i</m:t>
                      </m:r>
                    </m:lim>
                  </m:limLow>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y</m:t>
                      </m:r>
                    </m:e>
                    <m:sub>
                      <m:r>
                        <a:rPr xmlns:a="http://schemas.openxmlformats.org/drawingml/2006/main" sz="3400" i="1">
                          <a:solidFill>
                            <a:srgbClr val="000000"/>
                          </a:solidFill>
                          <a:latin typeface="Cambria Math" panose="02040503050406030204" pitchFamily="18" charset="0"/>
                        </a:rPr>
                        <m:t>i</m:t>
                      </m:r>
                    </m:sub>
                  </m:sSub>
                  <m:r>
                    <a:rPr xmlns:a="http://schemas.openxmlformats.org/drawingml/2006/main" sz="3400" i="1">
                      <a:solidFill>
                        <a:srgbClr val="000000"/>
                      </a:solidFill>
                      <a:latin typeface="Cambria Math" panose="02040503050406030204" pitchFamily="18" charset="0"/>
                    </a:rPr>
                    <m:t>)</m:t>
                  </m:r>
                  <m:sSub>
                    <m:e>
                      <m:r>
                        <m:rPr>
                          <m:sty m:val="p"/>
                        </m:rPr>
                        <a:rPr xmlns:a="http://schemas.openxmlformats.org/drawingml/2006/main" sz="3400" i="1">
                          <a:solidFill>
                            <a:srgbClr val="000000"/>
                          </a:solidFill>
                          <a:latin typeface="Cambria Math" panose="02040503050406030204" pitchFamily="18" charset="0"/>
                        </a:rPr>
                        <m:t>ln</m:t>
                      </m:r>
                    </m:e>
                    <m:sub>
                      <m:r>
                        <a:rPr xmlns:a="http://schemas.openxmlformats.org/drawingml/2006/main" sz="3400" i="1">
                          <a:solidFill>
                            <a:srgbClr val="000000"/>
                          </a:solidFill>
                          <a:latin typeface="Cambria Math" panose="02040503050406030204" pitchFamily="18" charset="0"/>
                        </a:rPr>
                        <m:t>2</m:t>
                      </m:r>
                    </m:sub>
                  </m:sSub>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y</m:t>
                      </m:r>
                    </m:e>
                    <m:sub>
                      <m:r>
                        <a:rPr xmlns:a="http://schemas.openxmlformats.org/drawingml/2006/main" sz="3400" i="1">
                          <a:solidFill>
                            <a:srgbClr val="000000"/>
                          </a:solidFill>
                          <a:latin typeface="Cambria Math" panose="02040503050406030204" pitchFamily="18" charset="0"/>
                        </a:rPr>
                        <m:t>i</m:t>
                      </m:r>
                    </m:sub>
                  </m:sSub>
                  <m:r>
                    <a:rPr xmlns:a="http://schemas.openxmlformats.org/drawingml/2006/main" sz="3400" i="1">
                      <a:solidFill>
                        <a:srgbClr val="000000"/>
                      </a:solidFill>
                      <a:latin typeface="Cambria Math" panose="02040503050406030204" pitchFamily="18" charset="0"/>
                    </a:rPr>
                    <m:t>)</m:t>
                  </m:r>
                </m:oMath>
              </m:oMathPara>
            </a14:m>
            <a:endParaRPr sz="3400"/>
          </a:p>
        </p:txBody>
      </p:sp>
      <p:sp>
        <p:nvSpPr>
          <p:cNvPr id="278" name="Equation"/>
          <p:cNvSpPr txBox="1"/>
          <p:nvPr/>
        </p:nvSpPr>
        <p:spPr>
          <a:xfrm>
            <a:off x="8807263" y="4235163"/>
            <a:ext cx="6779575" cy="1014161"/>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H</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n</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limLow>
                    <m:e>
                      <m:r>
                        <a:rPr xmlns:a="http://schemas.openxmlformats.org/drawingml/2006/main" sz="3400" i="1">
                          <a:solidFill>
                            <a:srgbClr val="000000"/>
                          </a:solidFill>
                          <a:latin typeface="Cambria Math" panose="02040503050406030204" pitchFamily="18" charset="0"/>
                        </a:rPr>
                        <m:t>∑</m:t>
                      </m:r>
                    </m:e>
                    <m:lim>
                      <m:r>
                        <a:rPr xmlns:a="http://schemas.openxmlformats.org/drawingml/2006/main" sz="3400" i="1">
                          <a:solidFill>
                            <a:srgbClr val="000000"/>
                          </a:solidFill>
                          <a:latin typeface="Cambria Math" panose="02040503050406030204" pitchFamily="18" charset="0"/>
                        </a:rPr>
                        <m:t>i</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j</m:t>
                      </m:r>
                    </m:lim>
                  </m:limLow>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n</m:t>
                      </m:r>
                    </m:e>
                    <m:sub>
                      <m:r>
                        <a:rPr xmlns:a="http://schemas.openxmlformats.org/drawingml/2006/main" sz="3400" i="1">
                          <a:solidFill>
                            <a:srgbClr val="000000"/>
                          </a:solidFill>
                          <a:latin typeface="Cambria Math" panose="02040503050406030204" pitchFamily="18" charset="0"/>
                        </a:rPr>
                        <m:t>j</m:t>
                      </m:r>
                    </m:sub>
                  </m:sSub>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y</m:t>
                      </m:r>
                    </m:e>
                    <m:sub>
                      <m:r>
                        <a:rPr xmlns:a="http://schemas.openxmlformats.org/drawingml/2006/main" sz="3400" i="1">
                          <a:solidFill>
                            <a:srgbClr val="000000"/>
                          </a:solidFill>
                          <a:latin typeface="Cambria Math" panose="02040503050406030204" pitchFamily="18" charset="0"/>
                        </a:rPr>
                        <m:t>i</m:t>
                      </m:r>
                    </m:sub>
                  </m:sSub>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n</m:t>
                      </m:r>
                    </m:e>
                    <m:sub>
                      <m:r>
                        <a:rPr xmlns:a="http://schemas.openxmlformats.org/drawingml/2006/main" sz="3400" i="1">
                          <a:solidFill>
                            <a:srgbClr val="000000"/>
                          </a:solidFill>
                          <a:latin typeface="Cambria Math" panose="02040503050406030204" pitchFamily="18" charset="0"/>
                        </a:rPr>
                        <m:t>j</m:t>
                      </m:r>
                    </m:sub>
                  </m:sSub>
                  <m:r>
                    <a:rPr xmlns:a="http://schemas.openxmlformats.org/drawingml/2006/main" sz="3400" i="1">
                      <a:solidFill>
                        <a:srgbClr val="000000"/>
                      </a:solidFill>
                      <a:latin typeface="Cambria Math" panose="02040503050406030204" pitchFamily="18" charset="0"/>
                    </a:rPr>
                    <m:t>)</m:t>
                  </m:r>
                  <m:sSub>
                    <m:e>
                      <m:r>
                        <m:rPr>
                          <m:sty m:val="p"/>
                        </m:rPr>
                        <a:rPr xmlns:a="http://schemas.openxmlformats.org/drawingml/2006/main" sz="3400" i="1">
                          <a:solidFill>
                            <a:srgbClr val="000000"/>
                          </a:solidFill>
                          <a:latin typeface="Cambria Math" panose="02040503050406030204" pitchFamily="18" charset="0"/>
                        </a:rPr>
                        <m:t>ln</m:t>
                      </m:r>
                    </m:e>
                    <m:sub>
                      <m:r>
                        <a:rPr xmlns:a="http://schemas.openxmlformats.org/drawingml/2006/main" sz="3400" i="1">
                          <a:solidFill>
                            <a:srgbClr val="000000"/>
                          </a:solidFill>
                          <a:latin typeface="Cambria Math" panose="02040503050406030204" pitchFamily="18" charset="0"/>
                        </a:rPr>
                        <m:t>2</m:t>
                      </m:r>
                    </m:sub>
                  </m:sSub>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y</m:t>
                      </m:r>
                    </m:e>
                    <m:sub>
                      <m:r>
                        <a:rPr xmlns:a="http://schemas.openxmlformats.org/drawingml/2006/main" sz="3400" i="1">
                          <a:solidFill>
                            <a:srgbClr val="000000"/>
                          </a:solidFill>
                          <a:latin typeface="Cambria Math" panose="02040503050406030204" pitchFamily="18" charset="0"/>
                        </a:rPr>
                        <m:t>i</m:t>
                      </m:r>
                    </m:sub>
                  </m:sSub>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n</m:t>
                      </m:r>
                    </m:e>
                    <m:sub>
                      <m:r>
                        <a:rPr xmlns:a="http://schemas.openxmlformats.org/drawingml/2006/main" sz="3400" i="1">
                          <a:solidFill>
                            <a:srgbClr val="000000"/>
                          </a:solidFill>
                          <a:latin typeface="Cambria Math" panose="02040503050406030204" pitchFamily="18" charset="0"/>
                        </a:rPr>
                        <m:t>j</m:t>
                      </m:r>
                    </m:sub>
                  </m:sSub>
                  <m:r>
                    <a:rPr xmlns:a="http://schemas.openxmlformats.org/drawingml/2006/main" sz="3400" i="1">
                      <a:solidFill>
                        <a:srgbClr val="000000"/>
                      </a:solidFill>
                      <a:latin typeface="Cambria Math" panose="02040503050406030204" pitchFamily="18" charset="0"/>
                    </a:rPr>
                    <m:t>)</m:t>
                  </m:r>
                </m:oMath>
              </m:oMathPara>
            </a14:m>
            <a:endParaRPr sz="3400"/>
          </a:p>
        </p:txBody>
      </p:sp>
      <p:sp>
        <p:nvSpPr>
          <p:cNvPr id="279" name="example:"/>
          <p:cNvSpPr txBox="1"/>
          <p:nvPr/>
        </p:nvSpPr>
        <p:spPr>
          <a:xfrm>
            <a:off x="4034994" y="7731186"/>
            <a:ext cx="1907972"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example:</a:t>
            </a:r>
          </a:p>
        </p:txBody>
      </p:sp>
      <p:sp>
        <p:nvSpPr>
          <p:cNvPr id="280" name="(fair coin)"/>
          <p:cNvSpPr txBox="1"/>
          <p:nvPr/>
        </p:nvSpPr>
        <p:spPr>
          <a:xfrm>
            <a:off x="4004920" y="8430303"/>
            <a:ext cx="1968120"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(fair coin)</a:t>
            </a:r>
          </a:p>
        </p:txBody>
      </p:sp>
      <p:sp>
        <p:nvSpPr>
          <p:cNvPr id="281" name="0 1 0 1 0 0 1 1 0 1"/>
          <p:cNvSpPr txBox="1"/>
          <p:nvPr/>
        </p:nvSpPr>
        <p:spPr>
          <a:xfrm>
            <a:off x="11909565" y="8430303"/>
            <a:ext cx="3657931"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0 1 0 1 0 0 1 1 0 1  </a:t>
            </a:r>
          </a:p>
        </p:txBody>
      </p:sp>
      <p:sp>
        <p:nvSpPr>
          <p:cNvPr id="282" name="A tip from a friend"/>
          <p:cNvSpPr txBox="1"/>
          <p:nvPr/>
        </p:nvSpPr>
        <p:spPr>
          <a:xfrm>
            <a:off x="3896933" y="11349326"/>
            <a:ext cx="3751810"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A tip from a friend </a:t>
            </a:r>
          </a:p>
        </p:txBody>
      </p:sp>
      <p:sp>
        <p:nvSpPr>
          <p:cNvPr id="283" name="a b a b a a b b a b a"/>
          <p:cNvSpPr txBox="1"/>
          <p:nvPr/>
        </p:nvSpPr>
        <p:spPr>
          <a:xfrm>
            <a:off x="11909429" y="11331467"/>
            <a:ext cx="4039541"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a b a b a a b b a b </a:t>
            </a:r>
            <a:r>
              <a:rPr>
                <a:solidFill>
                  <a:schemeClr val="accent5">
                    <a:hueOff val="-82419"/>
                    <a:satOff val="-9513"/>
                    <a:lumOff val="-16343"/>
                  </a:schemeClr>
                </a:solidFill>
              </a:rPr>
              <a:t>a</a:t>
            </a:r>
            <a:r>
              <a:t> </a:t>
            </a:r>
          </a:p>
        </p:txBody>
      </p:sp>
      <p:sp>
        <p:nvSpPr>
          <p:cNvPr id="284" name="perfect prediction!"/>
          <p:cNvSpPr txBox="1"/>
          <p:nvPr/>
        </p:nvSpPr>
        <p:spPr>
          <a:xfrm>
            <a:off x="17223235" y="11295748"/>
            <a:ext cx="3835122"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perfect prediction! </a:t>
            </a:r>
          </a:p>
        </p:txBody>
      </p:sp>
      <p:sp>
        <p:nvSpPr>
          <p:cNvPr id="285" name="Equation"/>
          <p:cNvSpPr txBox="1"/>
          <p:nvPr/>
        </p:nvSpPr>
        <p:spPr>
          <a:xfrm>
            <a:off x="16505184" y="8286581"/>
            <a:ext cx="4345656" cy="920599"/>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0</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1</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f>
                    <m:fPr>
                      <m:ctrlPr>
                        <a:rPr xmlns:a="http://schemas.openxmlformats.org/drawingml/2006/main" sz="3400" i="1">
                          <a:solidFill>
                            <a:srgbClr val="000000"/>
                          </a:solidFill>
                          <a:latin typeface="Cambria Math" panose="02040503050406030204" pitchFamily="18" charset="0"/>
                        </a:rPr>
                      </m:ctrlPr>
                      <m:type m:val="bar"/>
                    </m:fPr>
                    <m:num>
                      <m:r>
                        <a:rPr xmlns:a="http://schemas.openxmlformats.org/drawingml/2006/main" sz="3400" i="1">
                          <a:solidFill>
                            <a:srgbClr val="000000"/>
                          </a:solidFill>
                          <a:latin typeface="Cambria Math" panose="02040503050406030204" pitchFamily="18" charset="0"/>
                        </a:rPr>
                        <m:t>1</m:t>
                      </m:r>
                    </m:num>
                    <m:den>
                      <m:r>
                        <a:rPr xmlns:a="http://schemas.openxmlformats.org/drawingml/2006/main" sz="3400" i="1">
                          <a:solidFill>
                            <a:srgbClr val="000000"/>
                          </a:solidFill>
                          <a:latin typeface="Cambria Math" panose="02040503050406030204" pitchFamily="18" charset="0"/>
                        </a:rPr>
                        <m:t>2</m:t>
                      </m:r>
                    </m:den>
                  </m:f>
                </m:oMath>
              </m:oMathPara>
            </a14:m>
            <a:endParaRPr sz="3400"/>
          </a:p>
        </p:txBody>
      </p:sp>
      <p:sp>
        <p:nvSpPr>
          <p:cNvPr id="286" name="Equation"/>
          <p:cNvSpPr txBox="1"/>
          <p:nvPr/>
        </p:nvSpPr>
        <p:spPr>
          <a:xfrm>
            <a:off x="16947763" y="9472962"/>
            <a:ext cx="3463619" cy="920598"/>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H</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2</m:t>
                  </m:r>
                  <m:f>
                    <m:fPr>
                      <m:ctrlPr>
                        <a:rPr xmlns:a="http://schemas.openxmlformats.org/drawingml/2006/main" sz="3400" i="1">
                          <a:solidFill>
                            <a:srgbClr val="000000"/>
                          </a:solidFill>
                          <a:latin typeface="Cambria Math" panose="02040503050406030204" pitchFamily="18" charset="0"/>
                        </a:rPr>
                      </m:ctrlPr>
                      <m:type m:val="bar"/>
                    </m:fPr>
                    <m:num>
                      <m:r>
                        <a:rPr xmlns:a="http://schemas.openxmlformats.org/drawingml/2006/main" sz="3400" i="1">
                          <a:solidFill>
                            <a:srgbClr val="000000"/>
                          </a:solidFill>
                          <a:latin typeface="Cambria Math" panose="02040503050406030204" pitchFamily="18" charset="0"/>
                        </a:rPr>
                        <m:t>1</m:t>
                      </m:r>
                    </m:num>
                    <m:den>
                      <m:r>
                        <a:rPr xmlns:a="http://schemas.openxmlformats.org/drawingml/2006/main" sz="3400" i="1">
                          <a:solidFill>
                            <a:srgbClr val="000000"/>
                          </a:solidFill>
                          <a:latin typeface="Cambria Math" panose="02040503050406030204" pitchFamily="18" charset="0"/>
                        </a:rPr>
                        <m:t>2</m:t>
                      </m:r>
                    </m:den>
                  </m:f>
                  <m:sSub>
                    <m:e>
                      <m:r>
                        <m:rPr>
                          <m:sty m:val="p"/>
                        </m:rPr>
                        <a:rPr xmlns:a="http://schemas.openxmlformats.org/drawingml/2006/main" sz="3400" i="1">
                          <a:solidFill>
                            <a:srgbClr val="000000"/>
                          </a:solidFill>
                          <a:latin typeface="Cambria Math" panose="02040503050406030204" pitchFamily="18" charset="0"/>
                        </a:rPr>
                        <m:t>ln</m:t>
                      </m:r>
                    </m:e>
                    <m:sub>
                      <m:r>
                        <a:rPr xmlns:a="http://schemas.openxmlformats.org/drawingml/2006/main" sz="3400" i="1">
                          <a:solidFill>
                            <a:srgbClr val="000000"/>
                          </a:solidFill>
                          <a:latin typeface="Cambria Math" panose="02040503050406030204" pitchFamily="18" charset="0"/>
                        </a:rPr>
                        <m:t>2</m:t>
                      </m:r>
                    </m:sub>
                  </m:sSub>
                  <m:r>
                    <a:rPr xmlns:a="http://schemas.openxmlformats.org/drawingml/2006/main" sz="3400" i="1">
                      <a:solidFill>
                        <a:srgbClr val="000000"/>
                      </a:solidFill>
                      <a:latin typeface="Cambria Math" panose="02040503050406030204" pitchFamily="18" charset="0"/>
                    </a:rPr>
                    <m:t>2</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1</m:t>
                  </m:r>
                </m:oMath>
              </m:oMathPara>
            </a14:m>
            <a:endParaRPr sz="3400"/>
          </a:p>
        </p:txBody>
      </p:sp>
      <p:sp>
        <p:nvSpPr>
          <p:cNvPr id="287" name="bit"/>
          <p:cNvSpPr txBox="1"/>
          <p:nvPr/>
        </p:nvSpPr>
        <p:spPr>
          <a:xfrm>
            <a:off x="20638021" y="9629014"/>
            <a:ext cx="607061" cy="60172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bit</a:t>
            </a:r>
          </a:p>
        </p:txBody>
      </p:sp>
      <p:sp>
        <p:nvSpPr>
          <p:cNvPr id="288" name="Line"/>
          <p:cNvSpPr/>
          <p:nvPr/>
        </p:nvSpPr>
        <p:spPr>
          <a:xfrm flipV="1">
            <a:off x="15711952" y="8980140"/>
            <a:ext cx="1" cy="2350931"/>
          </a:xfrm>
          <a:prstGeom prst="line">
            <a:avLst/>
          </a:prstGeom>
          <a:ln w="25400">
            <a:solidFill>
              <a:schemeClr val="accent5">
                <a:hueOff val="-82419"/>
                <a:satOff val="-9513"/>
                <a:lumOff val="-16343"/>
              </a:schemeClr>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89" name="?"/>
          <p:cNvSpPr txBox="1"/>
          <p:nvPr/>
        </p:nvSpPr>
        <p:spPr>
          <a:xfrm>
            <a:off x="15512217" y="8430303"/>
            <a:ext cx="381534"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chemeClr val="accent5">
                    <a:hueOff val="-82419"/>
                    <a:satOff val="-9513"/>
                    <a:lumOff val="-16343"/>
                  </a:schemeClr>
                </a:solidFill>
              </a:defRPr>
            </a:lvl1pPr>
          </a:lstStyle>
          <a:p>
            <a:pPr/>
            <a:r>
              <a:t>?</a:t>
            </a:r>
          </a:p>
        </p:txBody>
      </p:sp>
      <p:sp>
        <p:nvSpPr>
          <p:cNvPr id="290" name="0"/>
          <p:cNvSpPr txBox="1"/>
          <p:nvPr/>
        </p:nvSpPr>
        <p:spPr>
          <a:xfrm>
            <a:off x="15512217" y="8396604"/>
            <a:ext cx="381534"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chemeClr val="accent5">
                    <a:hueOff val="-82419"/>
                    <a:satOff val="-9513"/>
                    <a:lumOff val="-16343"/>
                  </a:schemeClr>
                </a:solidFill>
              </a:defRPr>
            </a:lvl1pPr>
          </a:lstStyle>
          <a:p>
            <a:pPr/>
            <a:r>
              <a:t>0</a:t>
            </a:r>
          </a:p>
        </p:txBody>
      </p:sp>
      <p:sp>
        <p:nvSpPr>
          <p:cNvPr id="291" name="Equation"/>
          <p:cNvSpPr txBox="1"/>
          <p:nvPr/>
        </p:nvSpPr>
        <p:spPr>
          <a:xfrm>
            <a:off x="8914637" y="12145675"/>
            <a:ext cx="6556993" cy="388405"/>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1</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b</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0</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a</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1</m:t>
                  </m:r>
                </m:oMath>
              </m:oMathPara>
            </a14:m>
            <a:endParaRPr sz="3400"/>
          </a:p>
        </p:txBody>
      </p:sp>
      <p:sp>
        <p:nvSpPr>
          <p:cNvPr id="292" name="Equation"/>
          <p:cNvSpPr txBox="1"/>
          <p:nvPr/>
        </p:nvSpPr>
        <p:spPr>
          <a:xfrm>
            <a:off x="10807298" y="8671753"/>
            <a:ext cx="911344" cy="345644"/>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200" i="1">
                      <a:solidFill>
                        <a:srgbClr val="000000"/>
                      </a:solidFill>
                      <a:latin typeface="Cambria Math" panose="02040503050406030204" pitchFamily="18" charset="0"/>
                    </a:rPr>
                    <m:t>y</m:t>
                  </m:r>
                  <m:r>
                    <a:rPr xmlns:a="http://schemas.openxmlformats.org/drawingml/2006/main" sz="4200" i="1">
                      <a:solidFill>
                        <a:srgbClr val="000000"/>
                      </a:solidFill>
                      <a:latin typeface="Cambria Math" panose="02040503050406030204" pitchFamily="18" charset="0"/>
                    </a:rPr>
                    <m:t>=</m:t>
                  </m:r>
                </m:oMath>
              </m:oMathPara>
            </a14:m>
            <a:endParaRPr sz="4200"/>
          </a:p>
        </p:txBody>
      </p:sp>
      <p:sp>
        <p:nvSpPr>
          <p:cNvPr id="293" name="Equation"/>
          <p:cNvSpPr txBox="1"/>
          <p:nvPr/>
        </p:nvSpPr>
        <p:spPr>
          <a:xfrm>
            <a:off x="10789439" y="11560364"/>
            <a:ext cx="912944" cy="241631"/>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200" i="1">
                      <a:solidFill>
                        <a:srgbClr val="000000"/>
                      </a:solidFill>
                      <a:latin typeface="Cambria Math" panose="02040503050406030204" pitchFamily="18" charset="0"/>
                    </a:rPr>
                    <m:t>x</m:t>
                  </m:r>
                  <m:r>
                    <a:rPr xmlns:a="http://schemas.openxmlformats.org/drawingml/2006/main" sz="4200" i="1">
                      <a:solidFill>
                        <a:srgbClr val="000000"/>
                      </a:solidFill>
                      <a:latin typeface="Cambria Math" panose="02040503050406030204" pitchFamily="18" charset="0"/>
                    </a:rPr>
                    <m:t>=</m:t>
                  </m:r>
                </m:oMath>
              </m:oMathPara>
            </a14:m>
            <a:endParaRPr sz="4200"/>
          </a:p>
        </p:txBody>
      </p:sp>
      <p:sp>
        <p:nvSpPr>
          <p:cNvPr id="294" name="Equation"/>
          <p:cNvSpPr txBox="1"/>
          <p:nvPr/>
        </p:nvSpPr>
        <p:spPr>
          <a:xfrm>
            <a:off x="8871925" y="12448826"/>
            <a:ext cx="4334354" cy="920599"/>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a</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b</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f>
                    <m:fPr>
                      <m:ctrlPr>
                        <a:rPr xmlns:a="http://schemas.openxmlformats.org/drawingml/2006/main" sz="3400" i="1">
                          <a:solidFill>
                            <a:srgbClr val="000000"/>
                          </a:solidFill>
                          <a:latin typeface="Cambria Math" panose="02040503050406030204" pitchFamily="18" charset="0"/>
                        </a:rPr>
                      </m:ctrlPr>
                      <m:type m:val="bar"/>
                    </m:fPr>
                    <m:num>
                      <m:r>
                        <a:rPr xmlns:a="http://schemas.openxmlformats.org/drawingml/2006/main" sz="3400" i="1">
                          <a:solidFill>
                            <a:srgbClr val="000000"/>
                          </a:solidFill>
                          <a:latin typeface="Cambria Math" panose="02040503050406030204" pitchFamily="18" charset="0"/>
                        </a:rPr>
                        <m:t>1</m:t>
                      </m:r>
                    </m:num>
                    <m:den>
                      <m:r>
                        <a:rPr xmlns:a="http://schemas.openxmlformats.org/drawingml/2006/main" sz="3400" i="1">
                          <a:solidFill>
                            <a:srgbClr val="000000"/>
                          </a:solidFill>
                          <a:latin typeface="Cambria Math" panose="02040503050406030204" pitchFamily="18" charset="0"/>
                        </a:rPr>
                        <m:t>2</m:t>
                      </m:r>
                    </m:den>
                  </m:f>
                </m:oMath>
              </m:oMathPara>
            </a14:m>
            <a:endParaRPr sz="3400"/>
          </a:p>
        </p:txBody>
      </p:sp>
      <p:sp>
        <p:nvSpPr>
          <p:cNvPr id="295" name="Equation"/>
          <p:cNvSpPr txBox="1"/>
          <p:nvPr/>
        </p:nvSpPr>
        <p:spPr>
          <a:xfrm>
            <a:off x="18897024" y="12145675"/>
            <a:ext cx="1972546" cy="388405"/>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H</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0</m:t>
                  </m:r>
                </m:oMath>
              </m:oMathPara>
            </a14:m>
            <a:endParaRPr sz="3400"/>
          </a:p>
        </p:txBody>
      </p:sp>
      <p:sp>
        <p:nvSpPr>
          <p:cNvPr id="296" name="Equation"/>
          <p:cNvSpPr txBox="1"/>
          <p:nvPr/>
        </p:nvSpPr>
        <p:spPr>
          <a:xfrm>
            <a:off x="14768510" y="12731134"/>
            <a:ext cx="6116728" cy="388405"/>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I</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H</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H</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H</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1</m:t>
                  </m:r>
                </m:oMath>
              </m:oMathPara>
            </a14:m>
            <a:endParaRPr sz="3400"/>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8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8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29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28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5" fill="hold">
                                  <p:stCondLst>
                                    <p:cond delay="0"/>
                                  </p:stCondLst>
                                  <p:iterate type="el" backwards="0">
                                    <p:tmAbs val="0"/>
                                  </p:iterate>
                                  <p:childTnLst>
                                    <p:set>
                                      <p:cBhvr>
                                        <p:cTn id="22" fill="hold"/>
                                        <p:tgtEl>
                                          <p:spTgt spid="28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Class="exit" nodeType="clickEffect" presetID="10" grpId="6" fill="hold">
                                  <p:stCondLst>
                                    <p:cond delay="0"/>
                                  </p:stCondLst>
                                  <p:iterate type="el" backwards="0">
                                    <p:tmAbs val="0"/>
                                  </p:iterate>
                                  <p:childTnLst>
                                    <p:animEffect filter="fade" transition="out">
                                      <p:cBhvr>
                                        <p:cTn id="26" dur="1000" fill="hold"/>
                                        <p:tgtEl>
                                          <p:spTgt spid="289"/>
                                        </p:tgtEl>
                                      </p:cBhvr>
                                    </p:animEffect>
                                    <p:set>
                                      <p:cBhvr>
                                        <p:cTn id="27" fill="hold">
                                          <p:stCondLst>
                                            <p:cond delay="999"/>
                                          </p:stCondLst>
                                        </p:cTn>
                                        <p:tgtEl>
                                          <p:spTgt spid="289"/>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Class="entr" nodeType="clickEffect" presetID="9" grpId="7" fill="hold">
                                  <p:stCondLst>
                                    <p:cond delay="0"/>
                                  </p:stCondLst>
                                  <p:iterate type="el" backwards="0">
                                    <p:tmAbs val="0"/>
                                  </p:iterate>
                                  <p:childTnLst>
                                    <p:set>
                                      <p:cBhvr>
                                        <p:cTn id="31" fill="hold"/>
                                        <p:tgtEl>
                                          <p:spTgt spid="290"/>
                                        </p:tgtEl>
                                        <p:attrNameLst>
                                          <p:attrName>style.visibility</p:attrName>
                                        </p:attrNameLst>
                                      </p:cBhvr>
                                      <p:to>
                                        <p:strVal val="visible"/>
                                      </p:to>
                                    </p:set>
                                    <p:animEffect filter="dissolve" transition="in">
                                      <p:cBhvr>
                                        <p:cTn id="32" dur="1500"/>
                                        <p:tgtEl>
                                          <p:spTgt spid="290"/>
                                        </p:tgtEl>
                                      </p:cBhvr>
                                    </p:animEffect>
                                  </p:childTnLst>
                                </p:cTn>
                              </p:par>
                            </p:childTnLst>
                          </p:cTn>
                        </p:par>
                      </p:childTnLst>
                    </p:cTn>
                  </p:par>
                  <p:par>
                    <p:cTn id="33" fill="hold">
                      <p:stCondLst>
                        <p:cond delay="indefinite"/>
                      </p:stCondLst>
                      <p:childTnLst>
                        <p:par>
                          <p:cTn id="34" fill="hold">
                            <p:stCondLst>
                              <p:cond delay="0"/>
                            </p:stCondLst>
                            <p:childTnLst>
                              <p:par>
                                <p:cTn id="35" presetClass="entr" nodeType="clickEffect" presetSubtype="0" presetID="1" grpId="8" fill="hold">
                                  <p:stCondLst>
                                    <p:cond delay="0"/>
                                  </p:stCondLst>
                                  <p:iterate type="el" backwards="0">
                                    <p:tmAbs val="0"/>
                                  </p:iterate>
                                  <p:childTnLst>
                                    <p:set>
                                      <p:cBhvr>
                                        <p:cTn id="36" fill="hold"/>
                                        <p:tgtEl>
                                          <p:spTgt spid="28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Class="entr" nodeType="clickEffect" presetSubtype="0" presetID="1" grpId="9" fill="hold">
                                  <p:stCondLst>
                                    <p:cond delay="0"/>
                                  </p:stCondLst>
                                  <p:iterate type="el" backwards="0">
                                    <p:tmAbs val="0"/>
                                  </p:iterate>
                                  <p:childTnLst>
                                    <p:set>
                                      <p:cBhvr>
                                        <p:cTn id="40" fill="hold"/>
                                        <p:tgtEl>
                                          <p:spTgt spid="291"/>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Class="entr" nodeType="clickEffect" presetSubtype="0" presetID="1" grpId="10" fill="hold">
                                  <p:stCondLst>
                                    <p:cond delay="0"/>
                                  </p:stCondLst>
                                  <p:iterate type="el" backwards="0">
                                    <p:tmAbs val="0"/>
                                  </p:iterate>
                                  <p:childTnLst>
                                    <p:set>
                                      <p:cBhvr>
                                        <p:cTn id="44" fill="hold"/>
                                        <p:tgtEl>
                                          <p:spTgt spid="294"/>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Class="entr" nodeType="clickEffect" presetSubtype="0" presetID="1" grpId="11" fill="hold">
                                  <p:stCondLst>
                                    <p:cond delay="0"/>
                                  </p:stCondLst>
                                  <p:iterate type="el" backwards="0">
                                    <p:tmAbs val="0"/>
                                  </p:iterate>
                                  <p:childTnLst>
                                    <p:set>
                                      <p:cBhvr>
                                        <p:cTn id="48" fill="hold"/>
                                        <p:tgtEl>
                                          <p:spTgt spid="295"/>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Class="entr" nodeType="clickEffect" presetSubtype="0" presetID="1" grpId="12" fill="hold">
                                  <p:stCondLst>
                                    <p:cond delay="0"/>
                                  </p:stCondLst>
                                  <p:iterate type="el" backwards="0">
                                    <p:tmAbs val="0"/>
                                  </p:iterate>
                                  <p:childTnLst>
                                    <p:set>
                                      <p:cBhvr>
                                        <p:cTn id="52" fill="hold"/>
                                        <p:tgtEl>
                                          <p:spTgt spid="29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91" grpId="9"/>
      <p:bldP build="whole" bldLvl="1" animBg="1" rev="0" advAuto="0" spid="289" grpId="1"/>
      <p:bldP build="whole" bldLvl="1" animBg="1" rev="0" advAuto="0" spid="288" grpId="5"/>
      <p:bldP build="whole" bldLvl="1" animBg="1" rev="0" advAuto="0" spid="283" grpId="4"/>
      <p:bldP build="whole" bldLvl="1" animBg="1" rev="0" advAuto="0" spid="294" grpId="10"/>
      <p:bldP build="whole" bldLvl="1" animBg="1" rev="0" advAuto="0" spid="289" grpId="6"/>
      <p:bldP build="whole" bldLvl="1" animBg="1" rev="0" advAuto="0" spid="293" grpId="3"/>
      <p:bldP build="whole" bldLvl="1" animBg="1" rev="0" advAuto="0" spid="296" grpId="12"/>
      <p:bldP build="whole" bldLvl="1" animBg="1" rev="0" advAuto="0" spid="290" grpId="7"/>
      <p:bldP build="whole" bldLvl="1" animBg="1" rev="0" advAuto="0" spid="295" grpId="11"/>
      <p:bldP build="whole" bldLvl="1" animBg="1" rev="0" advAuto="0" spid="282" grpId="2"/>
      <p:bldP build="whole" bldLvl="1" animBg="1" rev="0" advAuto="0" spid="284" grpId="8"/>
    </p:bld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0" name="Information between two variables"/>
          <p:cNvSpPr txBox="1"/>
          <p:nvPr/>
        </p:nvSpPr>
        <p:spPr>
          <a:xfrm>
            <a:off x="7865148" y="1491890"/>
            <a:ext cx="8653704" cy="77510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200">
                <a:solidFill>
                  <a:srgbClr val="FFFFFF"/>
                </a:solidFill>
                <a:latin typeface="Helvetica Neue Medium"/>
                <a:ea typeface="Helvetica Neue Medium"/>
                <a:cs typeface="Helvetica Neue Medium"/>
                <a:sym typeface="Helvetica Neue Medium"/>
              </a:defRPr>
            </a:lvl1pPr>
          </a:lstStyle>
          <a:p>
            <a:pPr/>
            <a:r>
              <a:t>Information between two variables</a:t>
            </a:r>
          </a:p>
        </p:txBody>
      </p:sp>
      <p:sp>
        <p:nvSpPr>
          <p:cNvPr id="301" name="example:"/>
          <p:cNvSpPr txBox="1"/>
          <p:nvPr/>
        </p:nvSpPr>
        <p:spPr>
          <a:xfrm>
            <a:off x="3552790" y="3052029"/>
            <a:ext cx="1907973"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example:</a:t>
            </a:r>
          </a:p>
        </p:txBody>
      </p:sp>
      <p:sp>
        <p:nvSpPr>
          <p:cNvPr id="302" name="(fair coin)"/>
          <p:cNvSpPr txBox="1"/>
          <p:nvPr/>
        </p:nvSpPr>
        <p:spPr>
          <a:xfrm>
            <a:off x="3522717" y="3751147"/>
            <a:ext cx="1968120"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(fair coin)</a:t>
            </a:r>
          </a:p>
        </p:txBody>
      </p:sp>
      <p:sp>
        <p:nvSpPr>
          <p:cNvPr id="303" name="0 1 0 1 0 0 1 1 0 1"/>
          <p:cNvSpPr txBox="1"/>
          <p:nvPr/>
        </p:nvSpPr>
        <p:spPr>
          <a:xfrm>
            <a:off x="11373784" y="3751147"/>
            <a:ext cx="3657931"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0 1 0 1 0 0 1 1 0 1  </a:t>
            </a:r>
          </a:p>
        </p:txBody>
      </p:sp>
      <p:sp>
        <p:nvSpPr>
          <p:cNvPr id="304" name="A noisy tip from a friend"/>
          <p:cNvSpPr txBox="1"/>
          <p:nvPr/>
        </p:nvSpPr>
        <p:spPr>
          <a:xfrm>
            <a:off x="3344979" y="6652311"/>
            <a:ext cx="4888104"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A </a:t>
            </a:r>
            <a:r>
              <a:rPr>
                <a:solidFill>
                  <a:schemeClr val="accent5">
                    <a:hueOff val="-82419"/>
                    <a:satOff val="-9513"/>
                    <a:lumOff val="-16343"/>
                  </a:schemeClr>
                </a:solidFill>
              </a:rPr>
              <a:t>noisy</a:t>
            </a:r>
            <a:r>
              <a:t> tip from a friend </a:t>
            </a:r>
          </a:p>
        </p:txBody>
      </p:sp>
      <p:sp>
        <p:nvSpPr>
          <p:cNvPr id="305" name="a a a b b a b b a b a"/>
          <p:cNvSpPr txBox="1"/>
          <p:nvPr/>
        </p:nvSpPr>
        <p:spPr>
          <a:xfrm>
            <a:off x="11427226" y="6652311"/>
            <a:ext cx="4039541"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a a a b b a b b a b </a:t>
            </a:r>
            <a:r>
              <a:rPr>
                <a:solidFill>
                  <a:schemeClr val="accent5">
                    <a:hueOff val="-82419"/>
                    <a:satOff val="-9513"/>
                    <a:lumOff val="-16343"/>
                  </a:schemeClr>
                </a:solidFill>
              </a:rPr>
              <a:t>a</a:t>
            </a:r>
            <a:r>
              <a:t> </a:t>
            </a:r>
          </a:p>
        </p:txBody>
      </p:sp>
      <p:sp>
        <p:nvSpPr>
          <p:cNvPr id="306" name="imperfect prediction!"/>
          <p:cNvSpPr txBox="1"/>
          <p:nvPr/>
        </p:nvSpPr>
        <p:spPr>
          <a:xfrm>
            <a:off x="16581689" y="6652311"/>
            <a:ext cx="4308171"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rPr>
                <a:solidFill>
                  <a:schemeClr val="accent5">
                    <a:hueOff val="-82419"/>
                    <a:satOff val="-9513"/>
                    <a:lumOff val="-16343"/>
                  </a:schemeClr>
                </a:solidFill>
              </a:rPr>
              <a:t>imperfect</a:t>
            </a:r>
            <a:r>
              <a:t> prediction! </a:t>
            </a:r>
          </a:p>
        </p:txBody>
      </p:sp>
      <p:sp>
        <p:nvSpPr>
          <p:cNvPr id="307" name="Equation"/>
          <p:cNvSpPr txBox="1"/>
          <p:nvPr/>
        </p:nvSpPr>
        <p:spPr>
          <a:xfrm>
            <a:off x="16022981" y="3607425"/>
            <a:ext cx="4345656" cy="920599"/>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0</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1</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f>
                    <m:fPr>
                      <m:ctrlPr>
                        <a:rPr xmlns:a="http://schemas.openxmlformats.org/drawingml/2006/main" sz="3400" i="1">
                          <a:solidFill>
                            <a:srgbClr val="000000"/>
                          </a:solidFill>
                          <a:latin typeface="Cambria Math" panose="02040503050406030204" pitchFamily="18" charset="0"/>
                        </a:rPr>
                      </m:ctrlPr>
                      <m:type m:val="bar"/>
                    </m:fPr>
                    <m:num>
                      <m:r>
                        <a:rPr xmlns:a="http://schemas.openxmlformats.org/drawingml/2006/main" sz="3400" i="1">
                          <a:solidFill>
                            <a:srgbClr val="000000"/>
                          </a:solidFill>
                          <a:latin typeface="Cambria Math" panose="02040503050406030204" pitchFamily="18" charset="0"/>
                        </a:rPr>
                        <m:t>1</m:t>
                      </m:r>
                    </m:num>
                    <m:den>
                      <m:r>
                        <a:rPr xmlns:a="http://schemas.openxmlformats.org/drawingml/2006/main" sz="3400" i="1">
                          <a:solidFill>
                            <a:srgbClr val="000000"/>
                          </a:solidFill>
                          <a:latin typeface="Cambria Math" panose="02040503050406030204" pitchFamily="18" charset="0"/>
                        </a:rPr>
                        <m:t>2</m:t>
                      </m:r>
                    </m:den>
                  </m:f>
                </m:oMath>
              </m:oMathPara>
            </a14:m>
            <a:endParaRPr sz="3400"/>
          </a:p>
        </p:txBody>
      </p:sp>
      <p:sp>
        <p:nvSpPr>
          <p:cNvPr id="308" name="Equation"/>
          <p:cNvSpPr txBox="1"/>
          <p:nvPr/>
        </p:nvSpPr>
        <p:spPr>
          <a:xfrm>
            <a:off x="16465560" y="4793805"/>
            <a:ext cx="3463619" cy="920599"/>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H</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2</m:t>
                  </m:r>
                  <m:f>
                    <m:fPr>
                      <m:ctrlPr>
                        <a:rPr xmlns:a="http://schemas.openxmlformats.org/drawingml/2006/main" sz="3400" i="1">
                          <a:solidFill>
                            <a:srgbClr val="000000"/>
                          </a:solidFill>
                          <a:latin typeface="Cambria Math" panose="02040503050406030204" pitchFamily="18" charset="0"/>
                        </a:rPr>
                      </m:ctrlPr>
                      <m:type m:val="bar"/>
                    </m:fPr>
                    <m:num>
                      <m:r>
                        <a:rPr xmlns:a="http://schemas.openxmlformats.org/drawingml/2006/main" sz="3400" i="1">
                          <a:solidFill>
                            <a:srgbClr val="000000"/>
                          </a:solidFill>
                          <a:latin typeface="Cambria Math" panose="02040503050406030204" pitchFamily="18" charset="0"/>
                        </a:rPr>
                        <m:t>1</m:t>
                      </m:r>
                    </m:num>
                    <m:den>
                      <m:r>
                        <a:rPr xmlns:a="http://schemas.openxmlformats.org/drawingml/2006/main" sz="3400" i="1">
                          <a:solidFill>
                            <a:srgbClr val="000000"/>
                          </a:solidFill>
                          <a:latin typeface="Cambria Math" panose="02040503050406030204" pitchFamily="18" charset="0"/>
                        </a:rPr>
                        <m:t>2</m:t>
                      </m:r>
                    </m:den>
                  </m:f>
                  <m:sSub>
                    <m:e>
                      <m:r>
                        <m:rPr>
                          <m:sty m:val="p"/>
                        </m:rPr>
                        <a:rPr xmlns:a="http://schemas.openxmlformats.org/drawingml/2006/main" sz="3400" i="1">
                          <a:solidFill>
                            <a:srgbClr val="000000"/>
                          </a:solidFill>
                          <a:latin typeface="Cambria Math" panose="02040503050406030204" pitchFamily="18" charset="0"/>
                        </a:rPr>
                        <m:t>ln</m:t>
                      </m:r>
                    </m:e>
                    <m:sub>
                      <m:r>
                        <a:rPr xmlns:a="http://schemas.openxmlformats.org/drawingml/2006/main" sz="3400" i="1">
                          <a:solidFill>
                            <a:srgbClr val="000000"/>
                          </a:solidFill>
                          <a:latin typeface="Cambria Math" panose="02040503050406030204" pitchFamily="18" charset="0"/>
                        </a:rPr>
                        <m:t>2</m:t>
                      </m:r>
                    </m:sub>
                  </m:sSub>
                  <m:r>
                    <a:rPr xmlns:a="http://schemas.openxmlformats.org/drawingml/2006/main" sz="3400" i="1">
                      <a:solidFill>
                        <a:srgbClr val="000000"/>
                      </a:solidFill>
                      <a:latin typeface="Cambria Math" panose="02040503050406030204" pitchFamily="18" charset="0"/>
                    </a:rPr>
                    <m:t>2</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1</m:t>
                  </m:r>
                </m:oMath>
              </m:oMathPara>
            </a14:m>
            <a:endParaRPr sz="3400"/>
          </a:p>
        </p:txBody>
      </p:sp>
      <p:sp>
        <p:nvSpPr>
          <p:cNvPr id="309" name="bit"/>
          <p:cNvSpPr txBox="1"/>
          <p:nvPr/>
        </p:nvSpPr>
        <p:spPr>
          <a:xfrm>
            <a:off x="20155818" y="4949857"/>
            <a:ext cx="607061" cy="601725"/>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bit</a:t>
            </a:r>
          </a:p>
        </p:txBody>
      </p:sp>
      <p:sp>
        <p:nvSpPr>
          <p:cNvPr id="310" name="Line"/>
          <p:cNvSpPr/>
          <p:nvPr/>
        </p:nvSpPr>
        <p:spPr>
          <a:xfrm flipV="1">
            <a:off x="15229749" y="4300984"/>
            <a:ext cx="1" cy="2350930"/>
          </a:xfrm>
          <a:prstGeom prst="line">
            <a:avLst/>
          </a:prstGeom>
          <a:ln w="25400">
            <a:solidFill>
              <a:schemeClr val="accent5">
                <a:hueOff val="-82419"/>
                <a:satOff val="-9513"/>
                <a:lumOff val="-16343"/>
              </a:schemeClr>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11" name="?"/>
          <p:cNvSpPr txBox="1"/>
          <p:nvPr/>
        </p:nvSpPr>
        <p:spPr>
          <a:xfrm>
            <a:off x="15030225" y="3751147"/>
            <a:ext cx="399051" cy="626387"/>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defTabSz="821531">
              <a:defRPr b="1" sz="3200">
                <a:solidFill>
                  <a:schemeClr val="accent5">
                    <a:hueOff val="-82419"/>
                    <a:satOff val="-9513"/>
                    <a:lumOff val="-16343"/>
                  </a:schemeClr>
                </a:solidFill>
              </a:defRPr>
            </a:lvl1pPr>
          </a:lstStyle>
          <a:p>
            <a:pPr/>
            <a:r>
              <a:t>?</a:t>
            </a:r>
          </a:p>
        </p:txBody>
      </p:sp>
      <p:sp>
        <p:nvSpPr>
          <p:cNvPr id="312" name="0"/>
          <p:cNvSpPr txBox="1"/>
          <p:nvPr/>
        </p:nvSpPr>
        <p:spPr>
          <a:xfrm>
            <a:off x="15038982" y="3751147"/>
            <a:ext cx="381535"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chemeClr val="accent5">
                    <a:hueOff val="-82419"/>
                    <a:satOff val="-9513"/>
                    <a:lumOff val="-16343"/>
                  </a:schemeClr>
                </a:solidFill>
              </a:defRPr>
            </a:lvl1pPr>
          </a:lstStyle>
          <a:p>
            <a:pPr/>
            <a:r>
              <a:t>0</a:t>
            </a:r>
          </a:p>
        </p:txBody>
      </p:sp>
      <p:sp>
        <p:nvSpPr>
          <p:cNvPr id="313" name="Equation"/>
          <p:cNvSpPr txBox="1"/>
          <p:nvPr/>
        </p:nvSpPr>
        <p:spPr>
          <a:xfrm>
            <a:off x="8598989" y="7199378"/>
            <a:ext cx="6710281" cy="926644"/>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1</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b</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0</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a</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f>
                    <m:fPr>
                      <m:ctrlPr>
                        <a:rPr xmlns:a="http://schemas.openxmlformats.org/drawingml/2006/main" sz="3400" i="1">
                          <a:solidFill>
                            <a:srgbClr val="000000"/>
                          </a:solidFill>
                          <a:latin typeface="Cambria Math" panose="02040503050406030204" pitchFamily="18" charset="0"/>
                        </a:rPr>
                      </m:ctrlPr>
                      <m:type m:val="bar"/>
                    </m:fPr>
                    <m:num>
                      <m:r>
                        <a:rPr xmlns:a="http://schemas.openxmlformats.org/drawingml/2006/main" sz="3400" i="1">
                          <a:solidFill>
                            <a:srgbClr val="000000"/>
                          </a:solidFill>
                          <a:latin typeface="Cambria Math" panose="02040503050406030204" pitchFamily="18" charset="0"/>
                        </a:rPr>
                        <m:t>4</m:t>
                      </m:r>
                    </m:num>
                    <m:den>
                      <m:r>
                        <a:rPr xmlns:a="http://schemas.openxmlformats.org/drawingml/2006/main" sz="3400" i="1">
                          <a:solidFill>
                            <a:srgbClr val="000000"/>
                          </a:solidFill>
                          <a:latin typeface="Cambria Math" panose="02040503050406030204" pitchFamily="18" charset="0"/>
                        </a:rPr>
                        <m:t>5</m:t>
                      </m:r>
                    </m:den>
                  </m:f>
                </m:oMath>
              </m:oMathPara>
            </a14:m>
            <a:endParaRPr sz="3400"/>
          </a:p>
        </p:txBody>
      </p:sp>
      <p:sp>
        <p:nvSpPr>
          <p:cNvPr id="314" name="Equation"/>
          <p:cNvSpPr txBox="1"/>
          <p:nvPr/>
        </p:nvSpPr>
        <p:spPr>
          <a:xfrm>
            <a:off x="10325095" y="3992597"/>
            <a:ext cx="911344" cy="345644"/>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200" i="1">
                      <a:solidFill>
                        <a:srgbClr val="000000"/>
                      </a:solidFill>
                      <a:latin typeface="Cambria Math" panose="02040503050406030204" pitchFamily="18" charset="0"/>
                    </a:rPr>
                    <m:t>y</m:t>
                  </m:r>
                  <m:r>
                    <a:rPr xmlns:a="http://schemas.openxmlformats.org/drawingml/2006/main" sz="4200" i="1">
                      <a:solidFill>
                        <a:srgbClr val="000000"/>
                      </a:solidFill>
                      <a:latin typeface="Cambria Math" panose="02040503050406030204" pitchFamily="18" charset="0"/>
                    </a:rPr>
                    <m:t>=</m:t>
                  </m:r>
                </m:oMath>
              </m:oMathPara>
            </a14:m>
            <a:endParaRPr sz="4200"/>
          </a:p>
        </p:txBody>
      </p:sp>
      <p:sp>
        <p:nvSpPr>
          <p:cNvPr id="315" name="Equation"/>
          <p:cNvSpPr txBox="1"/>
          <p:nvPr/>
        </p:nvSpPr>
        <p:spPr>
          <a:xfrm>
            <a:off x="10307235" y="6881207"/>
            <a:ext cx="912945" cy="241632"/>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200" i="1">
                      <a:solidFill>
                        <a:srgbClr val="000000"/>
                      </a:solidFill>
                      <a:latin typeface="Cambria Math" panose="02040503050406030204" pitchFamily="18" charset="0"/>
                    </a:rPr>
                    <m:t>x</m:t>
                  </m:r>
                  <m:r>
                    <a:rPr xmlns:a="http://schemas.openxmlformats.org/drawingml/2006/main" sz="4200" i="1">
                      <a:solidFill>
                        <a:srgbClr val="000000"/>
                      </a:solidFill>
                      <a:latin typeface="Cambria Math" panose="02040503050406030204" pitchFamily="18" charset="0"/>
                    </a:rPr>
                    <m:t>=</m:t>
                  </m:r>
                </m:oMath>
              </m:oMathPara>
            </a14:m>
            <a:endParaRPr sz="4200"/>
          </a:p>
        </p:txBody>
      </p:sp>
      <p:sp>
        <p:nvSpPr>
          <p:cNvPr id="316" name="Equation"/>
          <p:cNvSpPr txBox="1"/>
          <p:nvPr/>
        </p:nvSpPr>
        <p:spPr>
          <a:xfrm>
            <a:off x="8608999" y="9127290"/>
            <a:ext cx="4334354" cy="920599"/>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a</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b</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f>
                    <m:fPr>
                      <m:ctrlPr>
                        <a:rPr xmlns:a="http://schemas.openxmlformats.org/drawingml/2006/main" sz="3400" i="1">
                          <a:solidFill>
                            <a:srgbClr val="000000"/>
                          </a:solidFill>
                          <a:latin typeface="Cambria Math" panose="02040503050406030204" pitchFamily="18" charset="0"/>
                        </a:rPr>
                      </m:ctrlPr>
                      <m:type m:val="bar"/>
                    </m:fPr>
                    <m:num>
                      <m:r>
                        <a:rPr xmlns:a="http://schemas.openxmlformats.org/drawingml/2006/main" sz="3400" i="1">
                          <a:solidFill>
                            <a:srgbClr val="000000"/>
                          </a:solidFill>
                          <a:latin typeface="Cambria Math" panose="02040503050406030204" pitchFamily="18" charset="0"/>
                        </a:rPr>
                        <m:t>1</m:t>
                      </m:r>
                    </m:num>
                    <m:den>
                      <m:r>
                        <a:rPr xmlns:a="http://schemas.openxmlformats.org/drawingml/2006/main" sz="3400" i="1">
                          <a:solidFill>
                            <a:srgbClr val="000000"/>
                          </a:solidFill>
                          <a:latin typeface="Cambria Math" panose="02040503050406030204" pitchFamily="18" charset="0"/>
                        </a:rPr>
                        <m:t>2</m:t>
                      </m:r>
                    </m:den>
                  </m:f>
                </m:oMath>
              </m:oMathPara>
            </a14:m>
            <a:endParaRPr sz="3400"/>
          </a:p>
        </p:txBody>
      </p:sp>
      <p:sp>
        <p:nvSpPr>
          <p:cNvPr id="317" name="Equation"/>
          <p:cNvSpPr txBox="1"/>
          <p:nvPr/>
        </p:nvSpPr>
        <p:spPr>
          <a:xfrm>
            <a:off x="16343134" y="7948722"/>
            <a:ext cx="2508841" cy="388405"/>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H</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0.26</m:t>
                  </m:r>
                </m:oMath>
              </m:oMathPara>
            </a14:m>
            <a:endParaRPr sz="3400"/>
          </a:p>
        </p:txBody>
      </p:sp>
      <p:sp>
        <p:nvSpPr>
          <p:cNvPr id="318" name="Equation"/>
          <p:cNvSpPr txBox="1"/>
          <p:nvPr/>
        </p:nvSpPr>
        <p:spPr>
          <a:xfrm>
            <a:off x="9855334" y="10747329"/>
            <a:ext cx="10013709" cy="388405"/>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I</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H</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H</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H</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1</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0.26</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0.74</m:t>
                  </m:r>
                  <m:r>
                    <a:rPr xmlns:a="http://schemas.openxmlformats.org/drawingml/2006/main" sz="3400" i="1">
                      <a:solidFill>
                        <a:srgbClr val="000000"/>
                      </a:solidFill>
                      <a:latin typeface="Cambria Math" panose="02040503050406030204" pitchFamily="18" charset="0"/>
                    </a:rPr>
                    <m:t>&lt;</m:t>
                  </m:r>
                  <m:r>
                    <a:rPr xmlns:a="http://schemas.openxmlformats.org/drawingml/2006/main" sz="3400" i="1">
                      <a:solidFill>
                        <a:srgbClr val="000000"/>
                      </a:solidFill>
                      <a:latin typeface="Cambria Math" panose="02040503050406030204" pitchFamily="18" charset="0"/>
                    </a:rPr>
                    <m:t>H</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oMath>
              </m:oMathPara>
            </a14:m>
            <a:endParaRPr sz="3400"/>
          </a:p>
        </p:txBody>
      </p:sp>
      <p:sp>
        <p:nvSpPr>
          <p:cNvPr id="319" name="Line"/>
          <p:cNvSpPr/>
          <p:nvPr/>
        </p:nvSpPr>
        <p:spPr>
          <a:xfrm flipV="1">
            <a:off x="11593892" y="4381187"/>
            <a:ext cx="1" cy="2350931"/>
          </a:xfrm>
          <a:prstGeom prst="line">
            <a:avLst/>
          </a:prstGeom>
          <a:ln w="254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20" name="Line"/>
          <p:cNvSpPr/>
          <p:nvPr/>
        </p:nvSpPr>
        <p:spPr>
          <a:xfrm flipV="1">
            <a:off x="11952646" y="4381187"/>
            <a:ext cx="1" cy="2350931"/>
          </a:xfrm>
          <a:prstGeom prst="line">
            <a:avLst/>
          </a:prstGeom>
          <a:ln w="50800">
            <a:solidFill>
              <a:srgbClr val="000000"/>
            </a:solidFill>
            <a:custDash>
              <a:ds d="200000" sp="200000"/>
            </a:custDash>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21" name="Line"/>
          <p:cNvSpPr/>
          <p:nvPr/>
        </p:nvSpPr>
        <p:spPr>
          <a:xfrm flipV="1">
            <a:off x="12311401" y="4381187"/>
            <a:ext cx="1" cy="2350931"/>
          </a:xfrm>
          <a:prstGeom prst="line">
            <a:avLst/>
          </a:prstGeom>
          <a:ln w="254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22" name="Line"/>
          <p:cNvSpPr/>
          <p:nvPr/>
        </p:nvSpPr>
        <p:spPr>
          <a:xfrm flipV="1">
            <a:off x="13377888" y="4339784"/>
            <a:ext cx="1" cy="2350930"/>
          </a:xfrm>
          <a:prstGeom prst="line">
            <a:avLst/>
          </a:prstGeom>
          <a:ln w="254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23" name="Line"/>
          <p:cNvSpPr/>
          <p:nvPr/>
        </p:nvSpPr>
        <p:spPr>
          <a:xfrm flipV="1">
            <a:off x="14483550" y="4339784"/>
            <a:ext cx="1" cy="2350930"/>
          </a:xfrm>
          <a:prstGeom prst="line">
            <a:avLst/>
          </a:prstGeom>
          <a:ln w="25400">
            <a:solidFill>
              <a:srgbClr val="000000"/>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24" name="Line"/>
          <p:cNvSpPr/>
          <p:nvPr/>
        </p:nvSpPr>
        <p:spPr>
          <a:xfrm flipV="1">
            <a:off x="13037839" y="4300984"/>
            <a:ext cx="1" cy="2350930"/>
          </a:xfrm>
          <a:prstGeom prst="line">
            <a:avLst/>
          </a:prstGeom>
          <a:ln w="50800">
            <a:solidFill>
              <a:schemeClr val="accent1"/>
            </a:solidFill>
            <a:custDash>
              <a:ds d="200000" sp="200000"/>
            </a:custDash>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25" name="Line"/>
          <p:cNvSpPr/>
          <p:nvPr/>
        </p:nvSpPr>
        <p:spPr>
          <a:xfrm flipV="1">
            <a:off x="12661225" y="4300984"/>
            <a:ext cx="1" cy="2350930"/>
          </a:xfrm>
          <a:prstGeom prst="line">
            <a:avLst/>
          </a:prstGeom>
          <a:ln w="25400">
            <a:solidFill>
              <a:schemeClr val="accent1"/>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26" name="Line"/>
          <p:cNvSpPr/>
          <p:nvPr/>
        </p:nvSpPr>
        <p:spPr>
          <a:xfrm flipV="1">
            <a:off x="13736643" y="4300984"/>
            <a:ext cx="1" cy="2350930"/>
          </a:xfrm>
          <a:prstGeom prst="line">
            <a:avLst/>
          </a:prstGeom>
          <a:ln w="25400">
            <a:solidFill>
              <a:schemeClr val="accent1"/>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27" name="Line"/>
          <p:cNvSpPr/>
          <p:nvPr/>
        </p:nvSpPr>
        <p:spPr>
          <a:xfrm flipV="1">
            <a:off x="14128133" y="4300984"/>
            <a:ext cx="1" cy="2350930"/>
          </a:xfrm>
          <a:prstGeom prst="line">
            <a:avLst/>
          </a:prstGeom>
          <a:ln w="25400">
            <a:solidFill>
              <a:schemeClr val="accent1"/>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28" name="Line"/>
          <p:cNvSpPr/>
          <p:nvPr/>
        </p:nvSpPr>
        <p:spPr>
          <a:xfrm flipV="1">
            <a:off x="14840576" y="4300984"/>
            <a:ext cx="1" cy="2350930"/>
          </a:xfrm>
          <a:prstGeom prst="line">
            <a:avLst/>
          </a:prstGeom>
          <a:ln w="25400">
            <a:solidFill>
              <a:schemeClr val="accent1"/>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29" name="Equation"/>
          <p:cNvSpPr txBox="1"/>
          <p:nvPr/>
        </p:nvSpPr>
        <p:spPr>
          <a:xfrm>
            <a:off x="8598989" y="8239706"/>
            <a:ext cx="6710281" cy="926644"/>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1</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a</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y</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0</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x</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b</m:t>
                  </m:r>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f>
                    <m:fPr>
                      <m:ctrlPr>
                        <a:rPr xmlns:a="http://schemas.openxmlformats.org/drawingml/2006/main" sz="3400" i="1">
                          <a:solidFill>
                            <a:srgbClr val="000000"/>
                          </a:solidFill>
                          <a:latin typeface="Cambria Math" panose="02040503050406030204" pitchFamily="18" charset="0"/>
                        </a:rPr>
                      </m:ctrlPr>
                      <m:type m:val="bar"/>
                    </m:fPr>
                    <m:num>
                      <m:r>
                        <a:rPr xmlns:a="http://schemas.openxmlformats.org/drawingml/2006/main" sz="3400" i="1">
                          <a:solidFill>
                            <a:srgbClr val="000000"/>
                          </a:solidFill>
                          <a:latin typeface="Cambria Math" panose="02040503050406030204" pitchFamily="18" charset="0"/>
                        </a:rPr>
                        <m:t>1</m:t>
                      </m:r>
                    </m:num>
                    <m:den>
                      <m:r>
                        <a:rPr xmlns:a="http://schemas.openxmlformats.org/drawingml/2006/main" sz="3400" i="1">
                          <a:solidFill>
                            <a:srgbClr val="000000"/>
                          </a:solidFill>
                          <a:latin typeface="Cambria Math" panose="02040503050406030204" pitchFamily="18" charset="0"/>
                        </a:rPr>
                        <m:t>5</m:t>
                      </m:r>
                    </m:den>
                  </m:f>
                </m:oMath>
              </m:oMathPara>
            </a14:m>
            <a:endParaRPr sz="3400"/>
          </a:p>
        </p:txBody>
      </p:sp>
      <p:sp>
        <p:nvSpPr>
          <p:cNvPr id="330" name="The tip contains predictive information, but not enough for perfect prediction!"/>
          <p:cNvSpPr txBox="1"/>
          <p:nvPr/>
        </p:nvSpPr>
        <p:spPr>
          <a:xfrm>
            <a:off x="5092062" y="11889713"/>
            <a:ext cx="15138325"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The tip contains predictive information, but not enough for </a:t>
            </a:r>
            <a:r>
              <a:rPr i="1"/>
              <a:t>perfect</a:t>
            </a:r>
            <a:r>
              <a:t> prediction!</a:t>
            </a:r>
          </a:p>
        </p:txBody>
      </p:sp>
      <p:sp>
        <p:nvSpPr>
          <p:cNvPr id="331" name="This is true of most situations in real life!"/>
          <p:cNvSpPr txBox="1"/>
          <p:nvPr/>
        </p:nvSpPr>
        <p:spPr>
          <a:xfrm>
            <a:off x="9530406" y="12723110"/>
            <a:ext cx="5561991"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This is true of most situations in real life!</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3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30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3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30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Class="entr" nodeType="clickEffect" presetSubtype="0" presetID="1" grpId="5" fill="hold">
                                  <p:stCondLst>
                                    <p:cond delay="0"/>
                                  </p:stCondLst>
                                  <p:iterate type="el" backwards="0">
                                    <p:tmAbs val="0"/>
                                  </p:iterate>
                                  <p:childTnLst>
                                    <p:set>
                                      <p:cBhvr>
                                        <p:cTn id="22" fill="hold"/>
                                        <p:tgtEl>
                                          <p:spTgt spid="3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Class="exit" nodeType="clickEffect" presetID="10" grpId="6" fill="hold">
                                  <p:stCondLst>
                                    <p:cond delay="0"/>
                                  </p:stCondLst>
                                  <p:iterate type="el" backwards="0">
                                    <p:tmAbs val="0"/>
                                  </p:iterate>
                                  <p:childTnLst>
                                    <p:animEffect filter="fade" transition="out">
                                      <p:cBhvr>
                                        <p:cTn id="26" dur="1000" fill="hold"/>
                                        <p:tgtEl>
                                          <p:spTgt spid="311"/>
                                        </p:tgtEl>
                                      </p:cBhvr>
                                    </p:animEffect>
                                    <p:set>
                                      <p:cBhvr>
                                        <p:cTn id="27" fill="hold">
                                          <p:stCondLst>
                                            <p:cond delay="999"/>
                                          </p:stCondLst>
                                        </p:cTn>
                                        <p:tgtEl>
                                          <p:spTgt spid="311"/>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Class="entr" nodeType="clickEffect" presetID="9" grpId="7" fill="hold">
                                  <p:stCondLst>
                                    <p:cond delay="0"/>
                                  </p:stCondLst>
                                  <p:iterate type="el" backwards="0">
                                    <p:tmAbs val="0"/>
                                  </p:iterate>
                                  <p:childTnLst>
                                    <p:set>
                                      <p:cBhvr>
                                        <p:cTn id="31" fill="hold"/>
                                        <p:tgtEl>
                                          <p:spTgt spid="312"/>
                                        </p:tgtEl>
                                        <p:attrNameLst>
                                          <p:attrName>style.visibility</p:attrName>
                                        </p:attrNameLst>
                                      </p:cBhvr>
                                      <p:to>
                                        <p:strVal val="visible"/>
                                      </p:to>
                                    </p:set>
                                    <p:animEffect filter="dissolve" transition="in">
                                      <p:cBhvr>
                                        <p:cTn id="32" dur="1500"/>
                                        <p:tgtEl>
                                          <p:spTgt spid="312"/>
                                        </p:tgtEl>
                                      </p:cBhvr>
                                    </p:animEffect>
                                  </p:childTnLst>
                                </p:cTn>
                              </p:par>
                            </p:childTnLst>
                          </p:cTn>
                        </p:par>
                      </p:childTnLst>
                    </p:cTn>
                  </p:par>
                  <p:par>
                    <p:cTn id="33" fill="hold">
                      <p:stCondLst>
                        <p:cond delay="indefinite"/>
                      </p:stCondLst>
                      <p:childTnLst>
                        <p:par>
                          <p:cTn id="34" fill="hold">
                            <p:stCondLst>
                              <p:cond delay="0"/>
                            </p:stCondLst>
                            <p:childTnLst>
                              <p:par>
                                <p:cTn id="35" presetClass="entr" nodeType="clickEffect" presetSubtype="0" presetID="1" grpId="8" fill="hold">
                                  <p:stCondLst>
                                    <p:cond delay="0"/>
                                  </p:stCondLst>
                                  <p:iterate type="el" backwards="0">
                                    <p:tmAbs val="0"/>
                                  </p:iterate>
                                  <p:childTnLst>
                                    <p:set>
                                      <p:cBhvr>
                                        <p:cTn id="36" fill="hold"/>
                                        <p:tgtEl>
                                          <p:spTgt spid="30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Class="entr" nodeType="clickEffect" presetSubtype="0" presetID="1" grpId="9" fill="hold">
                                  <p:stCondLst>
                                    <p:cond delay="0"/>
                                  </p:stCondLst>
                                  <p:iterate type="el" backwards="0">
                                    <p:tmAbs val="0"/>
                                  </p:iterate>
                                  <p:childTnLst>
                                    <p:set>
                                      <p:cBhvr>
                                        <p:cTn id="40" fill="hold"/>
                                        <p:tgtEl>
                                          <p:spTgt spid="313"/>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Class="entr" nodeType="clickEffect" presetSubtype="0" presetID="1" grpId="10" fill="hold">
                                  <p:stCondLst>
                                    <p:cond delay="0"/>
                                  </p:stCondLst>
                                  <p:iterate type="el" backwards="0">
                                    <p:tmAbs val="0"/>
                                  </p:iterate>
                                  <p:childTnLst>
                                    <p:set>
                                      <p:cBhvr>
                                        <p:cTn id="44" fill="hold"/>
                                        <p:tgtEl>
                                          <p:spTgt spid="329"/>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Class="entr" nodeType="clickEffect" presetSubtype="0" presetID="1" grpId="11" fill="hold">
                                  <p:stCondLst>
                                    <p:cond delay="0"/>
                                  </p:stCondLst>
                                  <p:iterate type="el" backwards="0">
                                    <p:tmAbs val="0"/>
                                  </p:iterate>
                                  <p:childTnLst>
                                    <p:set>
                                      <p:cBhvr>
                                        <p:cTn id="48" fill="hold"/>
                                        <p:tgtEl>
                                          <p:spTgt spid="316"/>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Class="entr" nodeType="clickEffect" presetSubtype="0" presetID="1" grpId="12" fill="hold">
                                  <p:stCondLst>
                                    <p:cond delay="0"/>
                                  </p:stCondLst>
                                  <p:iterate type="el" backwards="0">
                                    <p:tmAbs val="0"/>
                                  </p:iterate>
                                  <p:childTnLst>
                                    <p:set>
                                      <p:cBhvr>
                                        <p:cTn id="52" fill="hold"/>
                                        <p:tgtEl>
                                          <p:spTgt spid="317"/>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Class="entr" nodeType="clickEffect" presetSubtype="0" presetID="1" grpId="13" fill="hold">
                                  <p:stCondLst>
                                    <p:cond delay="0"/>
                                  </p:stCondLst>
                                  <p:iterate type="el" backwards="0">
                                    <p:tmAbs val="0"/>
                                  </p:iterate>
                                  <p:childTnLst>
                                    <p:set>
                                      <p:cBhvr>
                                        <p:cTn id="56" fill="hold"/>
                                        <p:tgtEl>
                                          <p:spTgt spid="318"/>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Class="entr" nodeType="clickEffect" presetSubtype="0" presetID="1" grpId="14" fill="hold">
                                  <p:stCondLst>
                                    <p:cond delay="0"/>
                                  </p:stCondLst>
                                  <p:iterate type="el" backwards="0">
                                    <p:tmAbs val="0"/>
                                  </p:iterate>
                                  <p:childTnLst>
                                    <p:set>
                                      <p:cBhvr>
                                        <p:cTn id="60" fill="hold"/>
                                        <p:tgtEl>
                                          <p:spTgt spid="33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317" grpId="12"/>
      <p:bldP build="whole" bldLvl="1" animBg="1" rev="0" advAuto="0" spid="304" grpId="2"/>
      <p:bldP build="whole" bldLvl="1" animBg="1" rev="0" advAuto="0" spid="306" grpId="8"/>
      <p:bldP build="whole" bldLvl="1" animBg="1" rev="0" advAuto="0" spid="329" grpId="10"/>
      <p:bldP build="whole" bldLvl="1" animBg="1" rev="0" advAuto="0" spid="311" grpId="6"/>
      <p:bldP build="whole" bldLvl="1" animBg="1" rev="0" advAuto="0" spid="310" grpId="5"/>
      <p:bldP build="whole" bldLvl="1" animBg="1" rev="0" advAuto="0" spid="318" grpId="13"/>
      <p:bldP build="whole" bldLvl="1" animBg="1" rev="0" advAuto="0" spid="312" grpId="7"/>
      <p:bldP build="whole" bldLvl="1" animBg="1" rev="0" advAuto="0" spid="316" grpId="11"/>
      <p:bldP build="whole" bldLvl="1" animBg="1" rev="0" advAuto="0" spid="313" grpId="9"/>
      <p:bldP build="whole" bldLvl="1" animBg="1" rev="0" advAuto="0" spid="305" grpId="4"/>
      <p:bldP build="whole" bldLvl="1" animBg="1" rev="0" advAuto="0" spid="315" grpId="3"/>
      <p:bldP build="whole" bldLvl="1" animBg="1" rev="0" advAuto="0" spid="330" grpId="14"/>
      <p:bldP build="whole" bldLvl="1" animBg="1" rev="0" advAuto="0" spid="311" grpId="1"/>
    </p:bldLst>
  </p:timing>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35" name="chicago_income_10.png" descr="chicago_income_10.png"/>
          <p:cNvPicPr>
            <a:picLocks noChangeAspect="1"/>
          </p:cNvPicPr>
          <p:nvPr/>
        </p:nvPicPr>
        <p:blipFill>
          <a:blip r:embed="rId3">
            <a:extLst/>
          </a:blip>
          <a:stretch>
            <a:fillRect/>
          </a:stretch>
        </p:blipFill>
        <p:spPr>
          <a:xfrm>
            <a:off x="5334000" y="0"/>
            <a:ext cx="13716000" cy="13716000"/>
          </a:xfrm>
          <a:prstGeom prst="rect">
            <a:avLst/>
          </a:prstGeom>
          <a:ln w="12700">
            <a:miter lim="400000"/>
          </a:ln>
        </p:spPr>
      </p:pic>
      <p:sp>
        <p:nvSpPr>
          <p:cNvPr id="336" name="Hyde Park"/>
          <p:cNvSpPr txBox="1"/>
          <p:nvPr/>
        </p:nvSpPr>
        <p:spPr>
          <a:xfrm>
            <a:off x="15260224" y="6080888"/>
            <a:ext cx="1983614" cy="601724"/>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Hyde Park</a:t>
            </a:r>
          </a:p>
        </p:txBody>
      </p:sp>
      <p:sp>
        <p:nvSpPr>
          <p:cNvPr id="337" name="Line"/>
          <p:cNvSpPr/>
          <p:nvPr/>
        </p:nvSpPr>
        <p:spPr>
          <a:xfrm flipH="1">
            <a:off x="14587989" y="6810375"/>
            <a:ext cx="1128262" cy="1128262"/>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38" name="Income by Neighborhood…"/>
          <p:cNvSpPr txBox="1"/>
          <p:nvPr/>
        </p:nvSpPr>
        <p:spPr>
          <a:xfrm>
            <a:off x="13725074" y="1308437"/>
            <a:ext cx="5053915" cy="11216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Income by Neighborhood</a:t>
            </a:r>
          </a:p>
          <a:p>
            <a:pPr defTabSz="821531">
              <a:defRPr b="1" sz="3200">
                <a:solidFill>
                  <a:srgbClr val="000000"/>
                </a:solidFill>
              </a:defRPr>
            </a:pPr>
            <a:r>
              <a:t>                    Chicago 2010</a:t>
            </a:r>
          </a:p>
        </p:txBody>
      </p:sp>
      <p:sp>
        <p:nvSpPr>
          <p:cNvPr id="339" name="How do people sort themselves/ are sorted?"/>
          <p:cNvSpPr txBox="1"/>
          <p:nvPr/>
        </p:nvSpPr>
        <p:spPr>
          <a:xfrm>
            <a:off x="14687508" y="3169156"/>
            <a:ext cx="6165800"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How do people sort themselves/ are sorted?</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43" name="If I know where you live, how much do I know about your income?"/>
          <p:cNvSpPr txBox="1"/>
          <p:nvPr>
            <p:ph type="body" idx="22"/>
          </p:nvPr>
        </p:nvSpPr>
        <p:spPr>
          <a:xfrm>
            <a:off x="4129747" y="6054155"/>
            <a:ext cx="16124506" cy="750440"/>
          </a:xfrm>
          <a:prstGeom prst="rect">
            <a:avLst/>
          </a:prstGeom>
        </p:spPr>
        <p:txBody>
          <a:bodyPr/>
          <a:lstStyle>
            <a:lvl1pPr>
              <a:defRPr sz="4000"/>
            </a:lvl1pPr>
          </a:lstStyle>
          <a:p>
            <a:pPr/>
            <a:r>
              <a:t>If I know where you live, how much do I know about your income?</a:t>
            </a:r>
          </a:p>
        </p:txBody>
      </p:sp>
      <p:sp>
        <p:nvSpPr>
          <p:cNvPr id="344" name="Equation"/>
          <p:cNvSpPr txBox="1"/>
          <p:nvPr/>
        </p:nvSpPr>
        <p:spPr>
          <a:xfrm>
            <a:off x="11163826" y="8003399"/>
            <a:ext cx="2034499" cy="733801"/>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5300" i="1">
                      <a:solidFill>
                        <a:srgbClr val="000000"/>
                      </a:solidFill>
                      <a:latin typeface="Cambria Math" panose="02040503050406030204" pitchFamily="18" charset="0"/>
                    </a:rPr>
                    <m:t>p</m:t>
                  </m:r>
                  <m:r>
                    <a:rPr xmlns:a="http://schemas.openxmlformats.org/drawingml/2006/main" sz="5300" i="1">
                      <a:solidFill>
                        <a:srgbClr val="000000"/>
                      </a:solidFill>
                      <a:latin typeface="Cambria Math" panose="02040503050406030204" pitchFamily="18" charset="0"/>
                    </a:rPr>
                    <m:t>(</m:t>
                  </m:r>
                  <m:sSub>
                    <m:e>
                      <m:r>
                        <a:rPr xmlns:a="http://schemas.openxmlformats.org/drawingml/2006/main" sz="5300" i="1">
                          <a:solidFill>
                            <a:srgbClr val="000000"/>
                          </a:solidFill>
                          <a:latin typeface="Cambria Math" panose="02040503050406030204" pitchFamily="18" charset="0"/>
                        </a:rPr>
                        <m:t>y</m:t>
                      </m:r>
                    </m:e>
                    <m:sub>
                      <m:r>
                        <a:rPr xmlns:a="http://schemas.openxmlformats.org/drawingml/2006/main" sz="5300" i="1">
                          <a:solidFill>
                            <a:srgbClr val="000000"/>
                          </a:solidFill>
                          <a:latin typeface="Cambria Math" panose="02040503050406030204" pitchFamily="18" charset="0"/>
                        </a:rPr>
                        <m:t>i</m:t>
                      </m:r>
                    </m:sub>
                  </m:sSub>
                  <m:r>
                    <a:rPr xmlns:a="http://schemas.openxmlformats.org/drawingml/2006/main" sz="5300" i="1">
                      <a:solidFill>
                        <a:srgbClr val="000000"/>
                      </a:solidFill>
                      <a:latin typeface="Cambria Math" panose="02040503050406030204" pitchFamily="18" charset="0"/>
                    </a:rPr>
                    <m:t>|</m:t>
                  </m:r>
                  <m:sSub>
                    <m:e>
                      <m:r>
                        <a:rPr xmlns:a="http://schemas.openxmlformats.org/drawingml/2006/main" sz="5300" i="1">
                          <a:solidFill>
                            <a:srgbClr val="000000"/>
                          </a:solidFill>
                          <a:latin typeface="Cambria Math" panose="02040503050406030204" pitchFamily="18" charset="0"/>
                        </a:rPr>
                        <m:t>n</m:t>
                      </m:r>
                    </m:e>
                    <m:sub>
                      <m:r>
                        <a:rPr xmlns:a="http://schemas.openxmlformats.org/drawingml/2006/main" sz="5300" i="1">
                          <a:solidFill>
                            <a:srgbClr val="000000"/>
                          </a:solidFill>
                          <a:latin typeface="Cambria Math" panose="02040503050406030204" pitchFamily="18" charset="0"/>
                        </a:rPr>
                        <m:t>j</m:t>
                      </m:r>
                    </m:sub>
                  </m:sSub>
                  <m:r>
                    <a:rPr xmlns:a="http://schemas.openxmlformats.org/drawingml/2006/main" sz="5300" i="1">
                      <a:solidFill>
                        <a:srgbClr val="000000"/>
                      </a:solidFill>
                      <a:latin typeface="Cambria Math" panose="02040503050406030204" pitchFamily="18" charset="0"/>
                    </a:rPr>
                    <m:t>)</m:t>
                  </m:r>
                </m:oMath>
              </m:oMathPara>
            </a14:m>
            <a:endParaRPr sz="5300"/>
          </a:p>
        </p:txBody>
      </p:sp>
      <p:sp>
        <p:nvSpPr>
          <p:cNvPr id="345" name="Line"/>
          <p:cNvSpPr/>
          <p:nvPr/>
        </p:nvSpPr>
        <p:spPr>
          <a:xfrm flipV="1">
            <a:off x="11184580" y="8782252"/>
            <a:ext cx="714010" cy="962890"/>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46" name="Line"/>
          <p:cNvSpPr/>
          <p:nvPr/>
        </p:nvSpPr>
        <p:spPr>
          <a:xfrm flipH="1" flipV="1">
            <a:off x="12882226" y="8892550"/>
            <a:ext cx="740302" cy="740302"/>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47" name="income level"/>
          <p:cNvSpPr txBox="1"/>
          <p:nvPr/>
        </p:nvSpPr>
        <p:spPr>
          <a:xfrm>
            <a:off x="8385948" y="9946794"/>
            <a:ext cx="2358137" cy="601725"/>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income level</a:t>
            </a:r>
          </a:p>
        </p:txBody>
      </p:sp>
      <p:sp>
        <p:nvSpPr>
          <p:cNvPr id="348" name="neighborhood"/>
          <p:cNvSpPr txBox="1"/>
          <p:nvPr/>
        </p:nvSpPr>
        <p:spPr>
          <a:xfrm>
            <a:off x="12989090" y="9946794"/>
            <a:ext cx="2618741" cy="601725"/>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neighborhood</a:t>
            </a:r>
          </a:p>
        </p:txBody>
      </p:sp>
      <p:sp>
        <p:nvSpPr>
          <p:cNvPr id="349" name="Back to cities: Pattern"/>
          <p:cNvSpPr txBox="1"/>
          <p:nvPr/>
        </p:nvSpPr>
        <p:spPr>
          <a:xfrm>
            <a:off x="9841215" y="2083940"/>
            <a:ext cx="4679722" cy="60977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400"/>
            </a:lvl1pPr>
          </a:lstStyle>
          <a:p>
            <a:pPr/>
            <a:r>
              <a:t>Back to cities: Pattern</a:t>
            </a:r>
          </a:p>
        </p:txBody>
      </p:sp>
      <p:sp>
        <p:nvSpPr>
          <p:cNvPr id="350" name="conditional probability"/>
          <p:cNvSpPr txBox="1"/>
          <p:nvPr/>
        </p:nvSpPr>
        <p:spPr>
          <a:xfrm>
            <a:off x="18903703" y="8077743"/>
            <a:ext cx="4292905" cy="585112"/>
          </a:xfrm>
          <a:prstGeom prst="rect">
            <a:avLst/>
          </a:prstGeom>
          <a:solidFill>
            <a:schemeClr val="accent4">
              <a:hueOff val="-476017"/>
              <a:lumOff val="-10042"/>
            </a:schemeClr>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conditional probability</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4" name="If I know your income, can I predict where you live?"/>
          <p:cNvSpPr txBox="1"/>
          <p:nvPr/>
        </p:nvSpPr>
        <p:spPr>
          <a:xfrm>
            <a:off x="4833937" y="5595053"/>
            <a:ext cx="14716126" cy="863601"/>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lvl1pPr defTabSz="821531">
              <a:defRPr sz="4200">
                <a:solidFill>
                  <a:srgbClr val="000000"/>
                </a:solidFill>
                <a:latin typeface="Helvetica Neue Medium"/>
                <a:ea typeface="Helvetica Neue Medium"/>
                <a:cs typeface="Helvetica Neue Medium"/>
                <a:sym typeface="Helvetica Neue Medium"/>
              </a:defRPr>
            </a:lvl1pPr>
          </a:lstStyle>
          <a:p>
            <a:pPr/>
            <a:r>
              <a:t>If I know your income, can I predict where you live?</a:t>
            </a:r>
          </a:p>
        </p:txBody>
      </p:sp>
      <p:sp>
        <p:nvSpPr>
          <p:cNvPr id="355" name="Equation"/>
          <p:cNvSpPr txBox="1"/>
          <p:nvPr/>
        </p:nvSpPr>
        <p:spPr>
          <a:xfrm>
            <a:off x="11163826" y="8003399"/>
            <a:ext cx="2025165" cy="733801"/>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5300" i="1">
                      <a:solidFill>
                        <a:srgbClr val="000000"/>
                      </a:solidFill>
                      <a:latin typeface="Cambria Math" panose="02040503050406030204" pitchFamily="18" charset="0"/>
                    </a:rPr>
                    <m:t>p</m:t>
                  </m:r>
                  <m:r>
                    <a:rPr xmlns:a="http://schemas.openxmlformats.org/drawingml/2006/main" sz="5300" i="1">
                      <a:solidFill>
                        <a:srgbClr val="000000"/>
                      </a:solidFill>
                      <a:latin typeface="Cambria Math" panose="02040503050406030204" pitchFamily="18" charset="0"/>
                    </a:rPr>
                    <m:t>(</m:t>
                  </m:r>
                  <m:sSub>
                    <m:e>
                      <m:r>
                        <a:rPr xmlns:a="http://schemas.openxmlformats.org/drawingml/2006/main" sz="5300" i="1">
                          <a:solidFill>
                            <a:srgbClr val="000000"/>
                          </a:solidFill>
                          <a:latin typeface="Cambria Math" panose="02040503050406030204" pitchFamily="18" charset="0"/>
                        </a:rPr>
                        <m:t>n</m:t>
                      </m:r>
                    </m:e>
                    <m:sub>
                      <m:r>
                        <a:rPr xmlns:a="http://schemas.openxmlformats.org/drawingml/2006/main" sz="5300" i="1">
                          <a:solidFill>
                            <a:srgbClr val="000000"/>
                          </a:solidFill>
                          <a:latin typeface="Cambria Math" panose="02040503050406030204" pitchFamily="18" charset="0"/>
                        </a:rPr>
                        <m:t>j</m:t>
                      </m:r>
                    </m:sub>
                  </m:sSub>
                  <m:r>
                    <a:rPr xmlns:a="http://schemas.openxmlformats.org/drawingml/2006/main" sz="5300" i="1">
                      <a:solidFill>
                        <a:srgbClr val="000000"/>
                      </a:solidFill>
                      <a:latin typeface="Cambria Math" panose="02040503050406030204" pitchFamily="18" charset="0"/>
                    </a:rPr>
                    <m:t>|</m:t>
                  </m:r>
                  <m:sSub>
                    <m:e>
                      <m:r>
                        <a:rPr xmlns:a="http://schemas.openxmlformats.org/drawingml/2006/main" sz="5300" i="1">
                          <a:solidFill>
                            <a:srgbClr val="000000"/>
                          </a:solidFill>
                          <a:latin typeface="Cambria Math" panose="02040503050406030204" pitchFamily="18" charset="0"/>
                        </a:rPr>
                        <m:t>y</m:t>
                      </m:r>
                    </m:e>
                    <m:sub>
                      <m:r>
                        <a:rPr xmlns:a="http://schemas.openxmlformats.org/drawingml/2006/main" sz="5300" i="1">
                          <a:solidFill>
                            <a:srgbClr val="000000"/>
                          </a:solidFill>
                          <a:latin typeface="Cambria Math" panose="02040503050406030204" pitchFamily="18" charset="0"/>
                        </a:rPr>
                        <m:t>i</m:t>
                      </m:r>
                    </m:sub>
                  </m:sSub>
                  <m:r>
                    <a:rPr xmlns:a="http://schemas.openxmlformats.org/drawingml/2006/main" sz="5300" i="1">
                      <a:solidFill>
                        <a:srgbClr val="000000"/>
                      </a:solidFill>
                      <a:latin typeface="Cambria Math" panose="02040503050406030204" pitchFamily="18" charset="0"/>
                    </a:rPr>
                    <m:t>)</m:t>
                  </m:r>
                </m:oMath>
              </m:oMathPara>
            </a14:m>
            <a:endParaRPr sz="5300"/>
          </a:p>
        </p:txBody>
      </p:sp>
      <p:sp>
        <p:nvSpPr>
          <p:cNvPr id="356" name="Line"/>
          <p:cNvSpPr/>
          <p:nvPr/>
        </p:nvSpPr>
        <p:spPr>
          <a:xfrm flipV="1">
            <a:off x="11184580" y="8782252"/>
            <a:ext cx="714010" cy="962890"/>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57" name="Line"/>
          <p:cNvSpPr/>
          <p:nvPr/>
        </p:nvSpPr>
        <p:spPr>
          <a:xfrm flipH="1" flipV="1">
            <a:off x="12882226" y="8892550"/>
            <a:ext cx="740302" cy="740302"/>
          </a:xfrm>
          <a:prstGeom prst="line">
            <a:avLst/>
          </a:prstGeom>
          <a:ln w="254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358" name="income level"/>
          <p:cNvSpPr txBox="1"/>
          <p:nvPr/>
        </p:nvSpPr>
        <p:spPr>
          <a:xfrm>
            <a:off x="13025540" y="9894635"/>
            <a:ext cx="2358137" cy="601724"/>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income level</a:t>
            </a:r>
          </a:p>
        </p:txBody>
      </p:sp>
      <p:sp>
        <p:nvSpPr>
          <p:cNvPr id="359" name="neighborhood"/>
          <p:cNvSpPr txBox="1"/>
          <p:nvPr/>
        </p:nvSpPr>
        <p:spPr>
          <a:xfrm>
            <a:off x="9048615" y="9894635"/>
            <a:ext cx="2618741" cy="601724"/>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neighborhood</a:t>
            </a:r>
          </a:p>
        </p:txBody>
      </p:sp>
      <p:sp>
        <p:nvSpPr>
          <p:cNvPr id="360" name="conditional probability"/>
          <p:cNvSpPr txBox="1"/>
          <p:nvPr/>
        </p:nvSpPr>
        <p:spPr>
          <a:xfrm>
            <a:off x="18903703" y="8077743"/>
            <a:ext cx="4292905" cy="585112"/>
          </a:xfrm>
          <a:prstGeom prst="rect">
            <a:avLst/>
          </a:prstGeom>
          <a:solidFill>
            <a:schemeClr val="accent4">
              <a:hueOff val="-476017"/>
              <a:lumOff val="-10042"/>
            </a:schemeClr>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conditional probability</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64" name="Bayes Theorem"/>
          <p:cNvSpPr txBox="1"/>
          <p:nvPr/>
        </p:nvSpPr>
        <p:spPr>
          <a:xfrm>
            <a:off x="10191838" y="1873226"/>
            <a:ext cx="4000324" cy="77510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200">
                <a:solidFill>
                  <a:srgbClr val="FFFFFF"/>
                </a:solidFill>
                <a:latin typeface="Helvetica Neue Medium"/>
                <a:ea typeface="Helvetica Neue Medium"/>
                <a:cs typeface="Helvetica Neue Medium"/>
                <a:sym typeface="Helvetica Neue Medium"/>
              </a:defRPr>
            </a:lvl1pPr>
          </a:lstStyle>
          <a:p>
            <a:pPr/>
            <a:r>
              <a:t>Bayes Theorem</a:t>
            </a:r>
          </a:p>
        </p:txBody>
      </p:sp>
      <p:sp>
        <p:nvSpPr>
          <p:cNvPr id="365" name="Equation"/>
          <p:cNvSpPr txBox="1"/>
          <p:nvPr/>
        </p:nvSpPr>
        <p:spPr>
          <a:xfrm>
            <a:off x="9541882" y="4117537"/>
            <a:ext cx="5295076" cy="1345026"/>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500" i="1">
                      <a:solidFill>
                        <a:srgbClr val="000000"/>
                      </a:solidFill>
                      <a:latin typeface="Cambria Math" panose="02040503050406030204" pitchFamily="18" charset="0"/>
                    </a:rPr>
                    <m:t>p</m:t>
                  </m:r>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A</m:t>
                  </m:r>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B</m:t>
                  </m:r>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m:t>
                  </m:r>
                  <m:f>
                    <m:fPr>
                      <m:ctrlPr>
                        <a:rPr xmlns:a="http://schemas.openxmlformats.org/drawingml/2006/main" sz="4500" i="1">
                          <a:solidFill>
                            <a:srgbClr val="000000"/>
                          </a:solidFill>
                          <a:latin typeface="Cambria Math" panose="02040503050406030204" pitchFamily="18" charset="0"/>
                        </a:rPr>
                      </m:ctrlPr>
                      <m:type m:val="bar"/>
                    </m:fPr>
                    <m:num>
                      <m:r>
                        <a:rPr xmlns:a="http://schemas.openxmlformats.org/drawingml/2006/main" sz="4500" i="1">
                          <a:solidFill>
                            <a:srgbClr val="000000"/>
                          </a:solidFill>
                          <a:latin typeface="Cambria Math" panose="02040503050406030204" pitchFamily="18" charset="0"/>
                        </a:rPr>
                        <m:t>p</m:t>
                      </m:r>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B</m:t>
                      </m:r>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A</m:t>
                      </m:r>
                      <m:r>
                        <a:rPr xmlns:a="http://schemas.openxmlformats.org/drawingml/2006/main" sz="4500" i="1">
                          <a:solidFill>
                            <a:srgbClr val="000000"/>
                          </a:solidFill>
                          <a:latin typeface="Cambria Math" panose="02040503050406030204" pitchFamily="18" charset="0"/>
                        </a:rPr>
                        <m:t>)</m:t>
                      </m:r>
                    </m:num>
                    <m:den>
                      <m:r>
                        <a:rPr xmlns:a="http://schemas.openxmlformats.org/drawingml/2006/main" sz="4500" i="1">
                          <a:solidFill>
                            <a:srgbClr val="000000"/>
                          </a:solidFill>
                          <a:latin typeface="Cambria Math" panose="02040503050406030204" pitchFamily="18" charset="0"/>
                        </a:rPr>
                        <m:t>p</m:t>
                      </m:r>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B</m:t>
                      </m:r>
                      <m:r>
                        <a:rPr xmlns:a="http://schemas.openxmlformats.org/drawingml/2006/main" sz="4500" i="1">
                          <a:solidFill>
                            <a:srgbClr val="000000"/>
                          </a:solidFill>
                          <a:latin typeface="Cambria Math" panose="02040503050406030204" pitchFamily="18" charset="0"/>
                        </a:rPr>
                        <m:t>)</m:t>
                      </m:r>
                    </m:den>
                  </m:f>
                  <m:r>
                    <a:rPr xmlns:a="http://schemas.openxmlformats.org/drawingml/2006/main" sz="4500" i="1">
                      <a:solidFill>
                        <a:srgbClr val="000000"/>
                      </a:solidFill>
                      <a:latin typeface="Cambria Math" panose="02040503050406030204" pitchFamily="18" charset="0"/>
                    </a:rPr>
                    <m:t>p</m:t>
                  </m:r>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A</m:t>
                  </m:r>
                  <m:r>
                    <a:rPr xmlns:a="http://schemas.openxmlformats.org/drawingml/2006/main" sz="4500" i="1">
                      <a:solidFill>
                        <a:srgbClr val="000000"/>
                      </a:solidFill>
                      <a:latin typeface="Cambria Math" panose="02040503050406030204" pitchFamily="18" charset="0"/>
                    </a:rPr>
                    <m:t>)</m:t>
                  </m:r>
                </m:oMath>
              </m:oMathPara>
            </a14:m>
            <a:endParaRPr sz="4500"/>
          </a:p>
        </p:txBody>
      </p:sp>
      <p:sp>
        <p:nvSpPr>
          <p:cNvPr id="366" name="Equation"/>
          <p:cNvSpPr txBox="1"/>
          <p:nvPr/>
        </p:nvSpPr>
        <p:spPr>
          <a:xfrm>
            <a:off x="9500622" y="9139876"/>
            <a:ext cx="5365180" cy="1540113"/>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500" i="1">
                      <a:solidFill>
                        <a:srgbClr val="000000"/>
                      </a:solidFill>
                      <a:latin typeface="Cambria Math" panose="02040503050406030204" pitchFamily="18" charset="0"/>
                    </a:rPr>
                    <m:t>p</m:t>
                  </m:r>
                  <m:r>
                    <a:rPr xmlns:a="http://schemas.openxmlformats.org/drawingml/2006/main" sz="4500" i="1">
                      <a:solidFill>
                        <a:srgbClr val="000000"/>
                      </a:solidFill>
                      <a:latin typeface="Cambria Math" panose="02040503050406030204" pitchFamily="18" charset="0"/>
                    </a:rPr>
                    <m:t>(</m:t>
                  </m:r>
                  <m:sSub>
                    <m:e>
                      <m:r>
                        <a:rPr xmlns:a="http://schemas.openxmlformats.org/drawingml/2006/main" sz="4500" i="1">
                          <a:solidFill>
                            <a:srgbClr val="000000"/>
                          </a:solidFill>
                          <a:latin typeface="Cambria Math" panose="02040503050406030204" pitchFamily="18" charset="0"/>
                        </a:rPr>
                        <m:t>y</m:t>
                      </m:r>
                    </m:e>
                    <m:sub>
                      <m:r>
                        <a:rPr xmlns:a="http://schemas.openxmlformats.org/drawingml/2006/main" sz="4500" i="1">
                          <a:solidFill>
                            <a:srgbClr val="000000"/>
                          </a:solidFill>
                          <a:latin typeface="Cambria Math" panose="02040503050406030204" pitchFamily="18" charset="0"/>
                        </a:rPr>
                        <m:t>i</m:t>
                      </m:r>
                    </m:sub>
                  </m:sSub>
                  <m:r>
                    <a:rPr xmlns:a="http://schemas.openxmlformats.org/drawingml/2006/main" sz="4500" i="1">
                      <a:solidFill>
                        <a:srgbClr val="000000"/>
                      </a:solidFill>
                      <a:latin typeface="Cambria Math" panose="02040503050406030204" pitchFamily="18" charset="0"/>
                    </a:rPr>
                    <m:t>|</m:t>
                  </m:r>
                  <m:sSub>
                    <m:e>
                      <m:r>
                        <a:rPr xmlns:a="http://schemas.openxmlformats.org/drawingml/2006/main" sz="4500" i="1">
                          <a:solidFill>
                            <a:srgbClr val="000000"/>
                          </a:solidFill>
                          <a:latin typeface="Cambria Math" panose="02040503050406030204" pitchFamily="18" charset="0"/>
                        </a:rPr>
                        <m:t>n</m:t>
                      </m:r>
                    </m:e>
                    <m:sub>
                      <m:r>
                        <a:rPr xmlns:a="http://schemas.openxmlformats.org/drawingml/2006/main" sz="4500" i="1">
                          <a:solidFill>
                            <a:srgbClr val="000000"/>
                          </a:solidFill>
                          <a:latin typeface="Cambria Math" panose="02040503050406030204" pitchFamily="18" charset="0"/>
                        </a:rPr>
                        <m:t>j</m:t>
                      </m:r>
                    </m:sub>
                  </m:sSub>
                  <m:r>
                    <a:rPr xmlns:a="http://schemas.openxmlformats.org/drawingml/2006/main" sz="4500" i="1">
                      <a:solidFill>
                        <a:srgbClr val="000000"/>
                      </a:solidFill>
                      <a:latin typeface="Cambria Math" panose="02040503050406030204" pitchFamily="18" charset="0"/>
                    </a:rPr>
                    <m:t>)</m:t>
                  </m:r>
                  <m:r>
                    <a:rPr xmlns:a="http://schemas.openxmlformats.org/drawingml/2006/main" sz="4500" i="1">
                      <a:solidFill>
                        <a:srgbClr val="000000"/>
                      </a:solidFill>
                      <a:latin typeface="Cambria Math" panose="02040503050406030204" pitchFamily="18" charset="0"/>
                    </a:rPr>
                    <m:t>=</m:t>
                  </m:r>
                  <m:f>
                    <m:fPr>
                      <m:ctrlPr>
                        <a:rPr xmlns:a="http://schemas.openxmlformats.org/drawingml/2006/main" sz="4500" i="1">
                          <a:solidFill>
                            <a:srgbClr val="000000"/>
                          </a:solidFill>
                          <a:latin typeface="Cambria Math" panose="02040503050406030204" pitchFamily="18" charset="0"/>
                        </a:rPr>
                      </m:ctrlPr>
                      <m:type m:val="bar"/>
                    </m:fPr>
                    <m:num>
                      <m:r>
                        <a:rPr xmlns:a="http://schemas.openxmlformats.org/drawingml/2006/main" sz="4500" i="1">
                          <a:solidFill>
                            <a:srgbClr val="000000"/>
                          </a:solidFill>
                          <a:latin typeface="Cambria Math" panose="02040503050406030204" pitchFamily="18" charset="0"/>
                        </a:rPr>
                        <m:t>p</m:t>
                      </m:r>
                      <m:r>
                        <a:rPr xmlns:a="http://schemas.openxmlformats.org/drawingml/2006/main" sz="4500" i="1">
                          <a:solidFill>
                            <a:srgbClr val="000000"/>
                          </a:solidFill>
                          <a:latin typeface="Cambria Math" panose="02040503050406030204" pitchFamily="18" charset="0"/>
                        </a:rPr>
                        <m:t>(</m:t>
                      </m:r>
                      <m:sSub>
                        <m:e>
                          <m:r>
                            <a:rPr xmlns:a="http://schemas.openxmlformats.org/drawingml/2006/main" sz="4500" i="1">
                              <a:solidFill>
                                <a:srgbClr val="000000"/>
                              </a:solidFill>
                              <a:latin typeface="Cambria Math" panose="02040503050406030204" pitchFamily="18" charset="0"/>
                            </a:rPr>
                            <m:t>n</m:t>
                          </m:r>
                        </m:e>
                        <m:sub>
                          <m:r>
                            <a:rPr xmlns:a="http://schemas.openxmlformats.org/drawingml/2006/main" sz="4500" i="1">
                              <a:solidFill>
                                <a:srgbClr val="000000"/>
                              </a:solidFill>
                              <a:latin typeface="Cambria Math" panose="02040503050406030204" pitchFamily="18" charset="0"/>
                            </a:rPr>
                            <m:t>j</m:t>
                          </m:r>
                        </m:sub>
                      </m:sSub>
                      <m:r>
                        <a:rPr xmlns:a="http://schemas.openxmlformats.org/drawingml/2006/main" sz="4500" i="1">
                          <a:solidFill>
                            <a:srgbClr val="000000"/>
                          </a:solidFill>
                          <a:latin typeface="Cambria Math" panose="02040503050406030204" pitchFamily="18" charset="0"/>
                        </a:rPr>
                        <m:t>|</m:t>
                      </m:r>
                      <m:sSub>
                        <m:e>
                          <m:r>
                            <a:rPr xmlns:a="http://schemas.openxmlformats.org/drawingml/2006/main" sz="4500" i="1">
                              <a:solidFill>
                                <a:srgbClr val="000000"/>
                              </a:solidFill>
                              <a:latin typeface="Cambria Math" panose="02040503050406030204" pitchFamily="18" charset="0"/>
                            </a:rPr>
                            <m:t>y</m:t>
                          </m:r>
                        </m:e>
                        <m:sub>
                          <m:r>
                            <a:rPr xmlns:a="http://schemas.openxmlformats.org/drawingml/2006/main" sz="4500" i="1">
                              <a:solidFill>
                                <a:srgbClr val="000000"/>
                              </a:solidFill>
                              <a:latin typeface="Cambria Math" panose="02040503050406030204" pitchFamily="18" charset="0"/>
                            </a:rPr>
                            <m:t>i</m:t>
                          </m:r>
                        </m:sub>
                      </m:sSub>
                      <m:r>
                        <a:rPr xmlns:a="http://schemas.openxmlformats.org/drawingml/2006/main" sz="4500" i="1">
                          <a:solidFill>
                            <a:srgbClr val="000000"/>
                          </a:solidFill>
                          <a:latin typeface="Cambria Math" panose="02040503050406030204" pitchFamily="18" charset="0"/>
                        </a:rPr>
                        <m:t>)</m:t>
                      </m:r>
                    </m:num>
                    <m:den>
                      <m:r>
                        <a:rPr xmlns:a="http://schemas.openxmlformats.org/drawingml/2006/main" sz="4500" i="1">
                          <a:solidFill>
                            <a:srgbClr val="000000"/>
                          </a:solidFill>
                          <a:latin typeface="Cambria Math" panose="02040503050406030204" pitchFamily="18" charset="0"/>
                        </a:rPr>
                        <m:t>p</m:t>
                      </m:r>
                      <m:r>
                        <a:rPr xmlns:a="http://schemas.openxmlformats.org/drawingml/2006/main" sz="4500" i="1">
                          <a:solidFill>
                            <a:srgbClr val="000000"/>
                          </a:solidFill>
                          <a:latin typeface="Cambria Math" panose="02040503050406030204" pitchFamily="18" charset="0"/>
                        </a:rPr>
                        <m:t>(</m:t>
                      </m:r>
                      <m:sSub>
                        <m:e>
                          <m:r>
                            <a:rPr xmlns:a="http://schemas.openxmlformats.org/drawingml/2006/main" sz="4500" i="1">
                              <a:solidFill>
                                <a:srgbClr val="000000"/>
                              </a:solidFill>
                              <a:latin typeface="Cambria Math" panose="02040503050406030204" pitchFamily="18" charset="0"/>
                            </a:rPr>
                            <m:t>n</m:t>
                          </m:r>
                        </m:e>
                        <m:sub>
                          <m:r>
                            <a:rPr xmlns:a="http://schemas.openxmlformats.org/drawingml/2006/main" sz="4500" i="1">
                              <a:solidFill>
                                <a:srgbClr val="000000"/>
                              </a:solidFill>
                              <a:latin typeface="Cambria Math" panose="02040503050406030204" pitchFamily="18" charset="0"/>
                            </a:rPr>
                            <m:t>j</m:t>
                          </m:r>
                        </m:sub>
                      </m:sSub>
                      <m:r>
                        <a:rPr xmlns:a="http://schemas.openxmlformats.org/drawingml/2006/main" sz="4500" i="1">
                          <a:solidFill>
                            <a:srgbClr val="000000"/>
                          </a:solidFill>
                          <a:latin typeface="Cambria Math" panose="02040503050406030204" pitchFamily="18" charset="0"/>
                        </a:rPr>
                        <m:t>)</m:t>
                      </m:r>
                    </m:den>
                  </m:f>
                  <m:r>
                    <a:rPr xmlns:a="http://schemas.openxmlformats.org/drawingml/2006/main" sz="4500" i="1">
                      <a:solidFill>
                        <a:srgbClr val="000000"/>
                      </a:solidFill>
                      <a:latin typeface="Cambria Math" panose="02040503050406030204" pitchFamily="18" charset="0"/>
                    </a:rPr>
                    <m:t>p</m:t>
                  </m:r>
                  <m:r>
                    <a:rPr xmlns:a="http://schemas.openxmlformats.org/drawingml/2006/main" sz="4500" i="1">
                      <a:solidFill>
                        <a:srgbClr val="000000"/>
                      </a:solidFill>
                      <a:latin typeface="Cambria Math" panose="02040503050406030204" pitchFamily="18" charset="0"/>
                    </a:rPr>
                    <m:t>(</m:t>
                  </m:r>
                  <m:sSub>
                    <m:e>
                      <m:r>
                        <a:rPr xmlns:a="http://schemas.openxmlformats.org/drawingml/2006/main" sz="4500" i="1">
                          <a:solidFill>
                            <a:srgbClr val="000000"/>
                          </a:solidFill>
                          <a:latin typeface="Cambria Math" panose="02040503050406030204" pitchFamily="18" charset="0"/>
                        </a:rPr>
                        <m:t>y</m:t>
                      </m:r>
                    </m:e>
                    <m:sub>
                      <m:r>
                        <a:rPr xmlns:a="http://schemas.openxmlformats.org/drawingml/2006/main" sz="4500" i="1">
                          <a:solidFill>
                            <a:srgbClr val="000000"/>
                          </a:solidFill>
                          <a:latin typeface="Cambria Math" panose="02040503050406030204" pitchFamily="18" charset="0"/>
                        </a:rPr>
                        <m:t>i</m:t>
                      </m:r>
                    </m:sub>
                  </m:sSub>
                  <m:r>
                    <a:rPr xmlns:a="http://schemas.openxmlformats.org/drawingml/2006/main" sz="4500" i="1">
                      <a:solidFill>
                        <a:srgbClr val="000000"/>
                      </a:solidFill>
                      <a:latin typeface="Cambria Math" panose="02040503050406030204" pitchFamily="18" charset="0"/>
                    </a:rPr>
                    <m:t>)</m:t>
                  </m:r>
                </m:oMath>
              </m:oMathPara>
            </a14:m>
            <a:endParaRPr sz="4500"/>
          </a:p>
        </p:txBody>
      </p:sp>
      <p:sp>
        <p:nvSpPr>
          <p:cNvPr id="367" name="optimal way of learning !!"/>
          <p:cNvSpPr txBox="1"/>
          <p:nvPr/>
        </p:nvSpPr>
        <p:spPr>
          <a:xfrm>
            <a:off x="17747661" y="4439464"/>
            <a:ext cx="5596548" cy="700746"/>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700">
                <a:solidFill>
                  <a:srgbClr val="FFFFFF"/>
                </a:solidFill>
                <a:latin typeface="Helvetica Neue Medium"/>
                <a:ea typeface="Helvetica Neue Medium"/>
                <a:cs typeface="Helvetica Neue Medium"/>
                <a:sym typeface="Helvetica Neue Medium"/>
              </a:defRPr>
            </a:lvl1pPr>
          </a:lstStyle>
          <a:p>
            <a:pPr/>
            <a:r>
              <a:t>optimal way of learning !!</a:t>
            </a:r>
          </a:p>
        </p:txBody>
      </p:sp>
      <p:sp>
        <p:nvSpPr>
          <p:cNvPr id="368" name="For neighborhoods:"/>
          <p:cNvSpPr txBox="1"/>
          <p:nvPr/>
        </p:nvSpPr>
        <p:spPr>
          <a:xfrm>
            <a:off x="4406690" y="8136947"/>
            <a:ext cx="3956229"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For neighborhoods:</a:t>
            </a:r>
          </a:p>
        </p:txBody>
      </p:sp>
      <p:sp>
        <p:nvSpPr>
          <p:cNvPr id="369" name="All theories of learning are Bayesian: Evolution, Cognition, Child Development,  Statistical Estimation,  Machine Learning, AI"/>
          <p:cNvSpPr txBox="1"/>
          <p:nvPr/>
        </p:nvSpPr>
        <p:spPr>
          <a:xfrm>
            <a:off x="1411580" y="6242363"/>
            <a:ext cx="21543265" cy="5604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000"/>
            </a:pPr>
            <a:r>
              <a:rPr b="1"/>
              <a:t>All theories of learning are Bayesian</a:t>
            </a:r>
            <a:r>
              <a:t>: Evolution, Cognition, Child Development,  Statistical Estimation,  Machine Learning, AI</a:t>
            </a:r>
          </a:p>
        </p:txBody>
      </p:sp>
      <p:sp>
        <p:nvSpPr>
          <p:cNvPr id="370" name="Equation"/>
          <p:cNvSpPr txBox="1"/>
          <p:nvPr/>
        </p:nvSpPr>
        <p:spPr>
          <a:xfrm>
            <a:off x="2460247" y="4613144"/>
            <a:ext cx="3461586" cy="353740"/>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100" i="1">
                      <a:solidFill>
                        <a:srgbClr val="5E5E5E"/>
                      </a:solidFill>
                      <a:latin typeface="Cambria Math" panose="02040503050406030204" pitchFamily="18" charset="0"/>
                    </a:rPr>
                    <m:t>p</m:t>
                  </m:r>
                  <m:r>
                    <a:rPr xmlns:a="http://schemas.openxmlformats.org/drawingml/2006/main" sz="3100" i="1">
                      <a:solidFill>
                        <a:srgbClr val="5E5E5E"/>
                      </a:solidFill>
                      <a:latin typeface="Cambria Math" panose="02040503050406030204" pitchFamily="18" charset="0"/>
                    </a:rPr>
                    <m:t>(</m:t>
                  </m:r>
                  <m:r>
                    <a:rPr xmlns:a="http://schemas.openxmlformats.org/drawingml/2006/main" sz="3100" i="1">
                      <a:solidFill>
                        <a:srgbClr val="5E5E5E"/>
                      </a:solidFill>
                      <a:latin typeface="Cambria Math" panose="02040503050406030204" pitchFamily="18" charset="0"/>
                    </a:rPr>
                    <m:t>A</m:t>
                  </m:r>
                  <m:r>
                    <a:rPr xmlns:a="http://schemas.openxmlformats.org/drawingml/2006/main" sz="3100" i="1">
                      <a:solidFill>
                        <a:srgbClr val="5E5E5E"/>
                      </a:solidFill>
                      <a:latin typeface="Cambria Math" panose="02040503050406030204" pitchFamily="18" charset="0"/>
                    </a:rPr>
                    <m:t>,</m:t>
                  </m:r>
                  <m:r>
                    <a:rPr xmlns:a="http://schemas.openxmlformats.org/drawingml/2006/main" sz="3100" i="1">
                      <a:solidFill>
                        <a:srgbClr val="5E5E5E"/>
                      </a:solidFill>
                      <a:latin typeface="Cambria Math" panose="02040503050406030204" pitchFamily="18" charset="0"/>
                    </a:rPr>
                    <m:t>B</m:t>
                  </m:r>
                  <m:r>
                    <a:rPr xmlns:a="http://schemas.openxmlformats.org/drawingml/2006/main" sz="3100" i="1">
                      <a:solidFill>
                        <a:srgbClr val="5E5E5E"/>
                      </a:solidFill>
                      <a:latin typeface="Cambria Math" panose="02040503050406030204" pitchFamily="18" charset="0"/>
                    </a:rPr>
                    <m:t>)</m:t>
                  </m:r>
                  <m:r>
                    <a:rPr xmlns:a="http://schemas.openxmlformats.org/drawingml/2006/main" sz="3100" i="1">
                      <a:solidFill>
                        <a:srgbClr val="5E5E5E"/>
                      </a:solidFill>
                      <a:latin typeface="Cambria Math" panose="02040503050406030204" pitchFamily="18" charset="0"/>
                    </a:rPr>
                    <m:t>=</m:t>
                  </m:r>
                  <m:r>
                    <a:rPr xmlns:a="http://schemas.openxmlformats.org/drawingml/2006/main" sz="3100" i="1">
                      <a:solidFill>
                        <a:srgbClr val="5E5E5E"/>
                      </a:solidFill>
                      <a:latin typeface="Cambria Math" panose="02040503050406030204" pitchFamily="18" charset="0"/>
                    </a:rPr>
                    <m:t>p</m:t>
                  </m:r>
                  <m:r>
                    <a:rPr xmlns:a="http://schemas.openxmlformats.org/drawingml/2006/main" sz="3100" i="1">
                      <a:solidFill>
                        <a:srgbClr val="5E5E5E"/>
                      </a:solidFill>
                      <a:latin typeface="Cambria Math" panose="02040503050406030204" pitchFamily="18" charset="0"/>
                    </a:rPr>
                    <m:t>(</m:t>
                  </m:r>
                  <m:r>
                    <a:rPr xmlns:a="http://schemas.openxmlformats.org/drawingml/2006/main" sz="3100" i="1">
                      <a:solidFill>
                        <a:srgbClr val="5E5E5E"/>
                      </a:solidFill>
                      <a:latin typeface="Cambria Math" panose="02040503050406030204" pitchFamily="18" charset="0"/>
                    </a:rPr>
                    <m:t>A</m:t>
                  </m:r>
                  <m:r>
                    <a:rPr xmlns:a="http://schemas.openxmlformats.org/drawingml/2006/main" sz="3100" i="1">
                      <a:solidFill>
                        <a:srgbClr val="5E5E5E"/>
                      </a:solidFill>
                      <a:latin typeface="Cambria Math" panose="02040503050406030204" pitchFamily="18" charset="0"/>
                    </a:rPr>
                    <m:t>|</m:t>
                  </m:r>
                  <m:r>
                    <a:rPr xmlns:a="http://schemas.openxmlformats.org/drawingml/2006/main" sz="3100" i="1">
                      <a:solidFill>
                        <a:srgbClr val="5E5E5E"/>
                      </a:solidFill>
                      <a:latin typeface="Cambria Math" panose="02040503050406030204" pitchFamily="18" charset="0"/>
                    </a:rPr>
                    <m:t>B</m:t>
                  </m:r>
                  <m:r>
                    <a:rPr xmlns:a="http://schemas.openxmlformats.org/drawingml/2006/main" sz="3100" i="1">
                      <a:solidFill>
                        <a:srgbClr val="5E5E5E"/>
                      </a:solidFill>
                      <a:latin typeface="Cambria Math" panose="02040503050406030204" pitchFamily="18" charset="0"/>
                    </a:rPr>
                    <m:t>)</m:t>
                  </m:r>
                  <m:r>
                    <a:rPr xmlns:a="http://schemas.openxmlformats.org/drawingml/2006/main" sz="3100" i="1">
                      <a:solidFill>
                        <a:srgbClr val="5E5E5E"/>
                      </a:solidFill>
                      <a:latin typeface="Cambria Math" panose="02040503050406030204" pitchFamily="18" charset="0"/>
                    </a:rPr>
                    <m:t>p</m:t>
                  </m:r>
                  <m:r>
                    <a:rPr xmlns:a="http://schemas.openxmlformats.org/drawingml/2006/main" sz="3100" i="1">
                      <a:solidFill>
                        <a:srgbClr val="5E5E5E"/>
                      </a:solidFill>
                      <a:latin typeface="Cambria Math" panose="02040503050406030204" pitchFamily="18" charset="0"/>
                    </a:rPr>
                    <m:t>(</m:t>
                  </m:r>
                  <m:r>
                    <a:rPr xmlns:a="http://schemas.openxmlformats.org/drawingml/2006/main" sz="3100" i="1">
                      <a:solidFill>
                        <a:srgbClr val="5E5E5E"/>
                      </a:solidFill>
                      <a:latin typeface="Cambria Math" panose="02040503050406030204" pitchFamily="18" charset="0"/>
                    </a:rPr>
                    <m:t>B</m:t>
                  </m:r>
                  <m:r>
                    <a:rPr xmlns:a="http://schemas.openxmlformats.org/drawingml/2006/main" sz="3100" i="1">
                      <a:solidFill>
                        <a:srgbClr val="5E5E5E"/>
                      </a:solidFill>
                      <a:latin typeface="Cambria Math" panose="02040503050406030204" pitchFamily="18" charset="0"/>
                    </a:rPr>
                    <m:t>)</m:t>
                  </m:r>
                </m:oMath>
              </m:oMathPara>
            </a14:m>
            <a:endParaRPr sz="3100">
              <a:solidFill>
                <a:srgbClr val="5E5E5E"/>
              </a:solidFill>
            </a:endParaRPr>
          </a:p>
        </p:txBody>
      </p:sp>
      <p:sp>
        <p:nvSpPr>
          <p:cNvPr id="371" name="Remember that probabilities combine as :"/>
          <p:cNvSpPr txBox="1"/>
          <p:nvPr/>
        </p:nvSpPr>
        <p:spPr>
          <a:xfrm>
            <a:off x="109047" y="3871920"/>
            <a:ext cx="5975300"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Remember that probabilities combine as :  </a:t>
            </a:r>
          </a:p>
        </p:txBody>
      </p:sp>
      <p:sp>
        <p:nvSpPr>
          <p:cNvPr id="372" name="probability of income level given neighborhood"/>
          <p:cNvSpPr txBox="1"/>
          <p:nvPr/>
        </p:nvSpPr>
        <p:spPr>
          <a:xfrm>
            <a:off x="2618833" y="10102215"/>
            <a:ext cx="6476696"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probability of income level given neighborhood</a:t>
            </a:r>
          </a:p>
        </p:txBody>
      </p:sp>
      <p:sp>
        <p:nvSpPr>
          <p:cNvPr id="373" name="probability of income level"/>
          <p:cNvSpPr txBox="1"/>
          <p:nvPr/>
        </p:nvSpPr>
        <p:spPr>
          <a:xfrm>
            <a:off x="14808169" y="10102369"/>
            <a:ext cx="3927959" cy="4610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lvl1pPr>
          </a:lstStyle>
          <a:p>
            <a:pPr/>
            <a:r>
              <a:t>probability of income level</a:t>
            </a:r>
          </a:p>
        </p:txBody>
      </p:sp>
      <p:sp>
        <p:nvSpPr>
          <p:cNvPr id="374" name="Equation"/>
          <p:cNvSpPr txBox="1"/>
          <p:nvPr/>
        </p:nvSpPr>
        <p:spPr>
          <a:xfrm>
            <a:off x="8642918" y="11897717"/>
            <a:ext cx="7098165" cy="1266315"/>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sSub>
                    <m:e>
                      <m:r>
                        <a:rPr xmlns:a="http://schemas.openxmlformats.org/drawingml/2006/main" sz="3700" i="1">
                          <a:solidFill>
                            <a:srgbClr val="5E5E5E"/>
                          </a:solidFill>
                          <a:latin typeface="Cambria Math" panose="02040503050406030204" pitchFamily="18" charset="0"/>
                        </a:rPr>
                        <m:t>w</m:t>
                      </m:r>
                    </m:e>
                    <m:sub>
                      <m:r>
                        <a:rPr xmlns:a="http://schemas.openxmlformats.org/drawingml/2006/main" sz="3700" i="1">
                          <a:solidFill>
                            <a:srgbClr val="5E5E5E"/>
                          </a:solidFill>
                          <a:latin typeface="Cambria Math" panose="02040503050406030204" pitchFamily="18" charset="0"/>
                        </a:rPr>
                        <m:t>i</m:t>
                      </m:r>
                      <m:r>
                        <a:rPr xmlns:a="http://schemas.openxmlformats.org/drawingml/2006/main" sz="3700" i="1">
                          <a:solidFill>
                            <a:srgbClr val="5E5E5E"/>
                          </a:solidFill>
                          <a:latin typeface="Cambria Math" panose="02040503050406030204" pitchFamily="18" charset="0"/>
                        </a:rPr>
                        <m:t>j</m:t>
                      </m:r>
                    </m:sub>
                  </m:sSub>
                  <m:r>
                    <a:rPr xmlns:a="http://schemas.openxmlformats.org/drawingml/2006/main" sz="3700" i="1">
                      <a:solidFill>
                        <a:srgbClr val="5E5E5E"/>
                      </a:solidFill>
                      <a:latin typeface="Cambria Math" panose="02040503050406030204" pitchFamily="18" charset="0"/>
                    </a:rPr>
                    <m:t>=</m:t>
                  </m:r>
                  <m:f>
                    <m:fPr>
                      <m:ctrlPr>
                        <a:rPr xmlns:a="http://schemas.openxmlformats.org/drawingml/2006/main" sz="3700" i="1">
                          <a:solidFill>
                            <a:srgbClr val="5E5E5E"/>
                          </a:solidFill>
                          <a:latin typeface="Cambria Math" panose="02040503050406030204" pitchFamily="18" charset="0"/>
                        </a:rPr>
                      </m:ctrlPr>
                      <m:type m:val="bar"/>
                    </m:fPr>
                    <m:num>
                      <m:r>
                        <a:rPr xmlns:a="http://schemas.openxmlformats.org/drawingml/2006/main" sz="3700" i="1">
                          <a:solidFill>
                            <a:srgbClr val="5E5E5E"/>
                          </a:solidFill>
                          <a:latin typeface="Cambria Math" panose="02040503050406030204" pitchFamily="18" charset="0"/>
                        </a:rPr>
                        <m:t>p</m:t>
                      </m:r>
                      <m:r>
                        <a:rPr xmlns:a="http://schemas.openxmlformats.org/drawingml/2006/main" sz="3700" i="1">
                          <a:solidFill>
                            <a:srgbClr val="5E5E5E"/>
                          </a:solidFill>
                          <a:latin typeface="Cambria Math" panose="02040503050406030204" pitchFamily="18" charset="0"/>
                        </a:rPr>
                        <m:t>(</m:t>
                      </m:r>
                      <m:sSub>
                        <m:e>
                          <m:r>
                            <a:rPr xmlns:a="http://schemas.openxmlformats.org/drawingml/2006/main" sz="3700" i="1">
                              <a:solidFill>
                                <a:srgbClr val="5E5E5E"/>
                              </a:solidFill>
                              <a:latin typeface="Cambria Math" panose="02040503050406030204" pitchFamily="18" charset="0"/>
                            </a:rPr>
                            <m:t>n</m:t>
                          </m:r>
                        </m:e>
                        <m:sub>
                          <m:r>
                            <a:rPr xmlns:a="http://schemas.openxmlformats.org/drawingml/2006/main" sz="3700" i="1">
                              <a:solidFill>
                                <a:srgbClr val="5E5E5E"/>
                              </a:solidFill>
                              <a:latin typeface="Cambria Math" panose="02040503050406030204" pitchFamily="18" charset="0"/>
                            </a:rPr>
                            <m:t>j</m:t>
                          </m:r>
                        </m:sub>
                      </m:sSub>
                      <m:r>
                        <a:rPr xmlns:a="http://schemas.openxmlformats.org/drawingml/2006/main" sz="3700" i="1">
                          <a:solidFill>
                            <a:srgbClr val="5E5E5E"/>
                          </a:solidFill>
                          <a:latin typeface="Cambria Math" panose="02040503050406030204" pitchFamily="18" charset="0"/>
                        </a:rPr>
                        <m:t>|</m:t>
                      </m:r>
                      <m:sSub>
                        <m:e>
                          <m:r>
                            <a:rPr xmlns:a="http://schemas.openxmlformats.org/drawingml/2006/main" sz="3700" i="1">
                              <a:solidFill>
                                <a:srgbClr val="5E5E5E"/>
                              </a:solidFill>
                              <a:latin typeface="Cambria Math" panose="02040503050406030204" pitchFamily="18" charset="0"/>
                            </a:rPr>
                            <m:t>y</m:t>
                          </m:r>
                        </m:e>
                        <m:sub>
                          <m:r>
                            <a:rPr xmlns:a="http://schemas.openxmlformats.org/drawingml/2006/main" sz="3700" i="1">
                              <a:solidFill>
                                <a:srgbClr val="5E5E5E"/>
                              </a:solidFill>
                              <a:latin typeface="Cambria Math" panose="02040503050406030204" pitchFamily="18" charset="0"/>
                            </a:rPr>
                            <m:t>i</m:t>
                          </m:r>
                        </m:sub>
                      </m:sSub>
                      <m:r>
                        <a:rPr xmlns:a="http://schemas.openxmlformats.org/drawingml/2006/main" sz="3700" i="1">
                          <a:solidFill>
                            <a:srgbClr val="5E5E5E"/>
                          </a:solidFill>
                          <a:latin typeface="Cambria Math" panose="02040503050406030204" pitchFamily="18" charset="0"/>
                        </a:rPr>
                        <m:t>)</m:t>
                      </m:r>
                    </m:num>
                    <m:den>
                      <m:r>
                        <a:rPr xmlns:a="http://schemas.openxmlformats.org/drawingml/2006/main" sz="3700" i="1">
                          <a:solidFill>
                            <a:srgbClr val="5E5E5E"/>
                          </a:solidFill>
                          <a:latin typeface="Cambria Math" panose="02040503050406030204" pitchFamily="18" charset="0"/>
                        </a:rPr>
                        <m:t>p</m:t>
                      </m:r>
                      <m:r>
                        <a:rPr xmlns:a="http://schemas.openxmlformats.org/drawingml/2006/main" sz="3700" i="1">
                          <a:solidFill>
                            <a:srgbClr val="5E5E5E"/>
                          </a:solidFill>
                          <a:latin typeface="Cambria Math" panose="02040503050406030204" pitchFamily="18" charset="0"/>
                        </a:rPr>
                        <m:t>(</m:t>
                      </m:r>
                      <m:sSub>
                        <m:e>
                          <m:r>
                            <a:rPr xmlns:a="http://schemas.openxmlformats.org/drawingml/2006/main" sz="3700" i="1">
                              <a:solidFill>
                                <a:srgbClr val="5E5E5E"/>
                              </a:solidFill>
                              <a:latin typeface="Cambria Math" panose="02040503050406030204" pitchFamily="18" charset="0"/>
                            </a:rPr>
                            <m:t>n</m:t>
                          </m:r>
                        </m:e>
                        <m:sub>
                          <m:r>
                            <a:rPr xmlns:a="http://schemas.openxmlformats.org/drawingml/2006/main" sz="3700" i="1">
                              <a:solidFill>
                                <a:srgbClr val="5E5E5E"/>
                              </a:solidFill>
                              <a:latin typeface="Cambria Math" panose="02040503050406030204" pitchFamily="18" charset="0"/>
                            </a:rPr>
                            <m:t>j</m:t>
                          </m:r>
                        </m:sub>
                      </m:sSub>
                      <m:r>
                        <a:rPr xmlns:a="http://schemas.openxmlformats.org/drawingml/2006/main" sz="3700" i="1">
                          <a:solidFill>
                            <a:srgbClr val="5E5E5E"/>
                          </a:solidFill>
                          <a:latin typeface="Cambria Math" panose="02040503050406030204" pitchFamily="18" charset="0"/>
                        </a:rPr>
                        <m:t>)</m:t>
                      </m:r>
                    </m:den>
                  </m:f>
                  <m:r>
                    <a:rPr xmlns:a="http://schemas.openxmlformats.org/drawingml/2006/main" sz="3700" i="1">
                      <a:solidFill>
                        <a:srgbClr val="5E5E5E"/>
                      </a:solidFill>
                      <a:latin typeface="Cambria Math" panose="02040503050406030204" pitchFamily="18" charset="0"/>
                    </a:rPr>
                    <m:t>=</m:t>
                  </m:r>
                  <m:f>
                    <m:fPr>
                      <m:ctrlPr>
                        <a:rPr xmlns:a="http://schemas.openxmlformats.org/drawingml/2006/main" sz="3700" i="1">
                          <a:solidFill>
                            <a:srgbClr val="5E5E5E"/>
                          </a:solidFill>
                          <a:latin typeface="Cambria Math" panose="02040503050406030204" pitchFamily="18" charset="0"/>
                        </a:rPr>
                      </m:ctrlPr>
                      <m:type m:val="bar"/>
                    </m:fPr>
                    <m:num>
                      <m:r>
                        <a:rPr xmlns:a="http://schemas.openxmlformats.org/drawingml/2006/main" sz="3700" i="1">
                          <a:solidFill>
                            <a:srgbClr val="5E5E5E"/>
                          </a:solidFill>
                          <a:latin typeface="Cambria Math" panose="02040503050406030204" pitchFamily="18" charset="0"/>
                        </a:rPr>
                        <m:t>p</m:t>
                      </m:r>
                      <m:r>
                        <a:rPr xmlns:a="http://schemas.openxmlformats.org/drawingml/2006/main" sz="3700" i="1">
                          <a:solidFill>
                            <a:srgbClr val="5E5E5E"/>
                          </a:solidFill>
                          <a:latin typeface="Cambria Math" panose="02040503050406030204" pitchFamily="18" charset="0"/>
                        </a:rPr>
                        <m:t>(</m:t>
                      </m:r>
                      <m:sSub>
                        <m:e>
                          <m:r>
                            <a:rPr xmlns:a="http://schemas.openxmlformats.org/drawingml/2006/main" sz="3700" i="1">
                              <a:solidFill>
                                <a:srgbClr val="5E5E5E"/>
                              </a:solidFill>
                              <a:latin typeface="Cambria Math" panose="02040503050406030204" pitchFamily="18" charset="0"/>
                            </a:rPr>
                            <m:t>y</m:t>
                          </m:r>
                        </m:e>
                        <m:sub>
                          <m:r>
                            <a:rPr xmlns:a="http://schemas.openxmlformats.org/drawingml/2006/main" sz="3700" i="1">
                              <a:solidFill>
                                <a:srgbClr val="5E5E5E"/>
                              </a:solidFill>
                              <a:latin typeface="Cambria Math" panose="02040503050406030204" pitchFamily="18" charset="0"/>
                            </a:rPr>
                            <m:t>i</m:t>
                          </m:r>
                        </m:sub>
                      </m:sSub>
                      <m:r>
                        <a:rPr xmlns:a="http://schemas.openxmlformats.org/drawingml/2006/main" sz="3700" i="1">
                          <a:solidFill>
                            <a:srgbClr val="5E5E5E"/>
                          </a:solidFill>
                          <a:latin typeface="Cambria Math" panose="02040503050406030204" pitchFamily="18" charset="0"/>
                        </a:rPr>
                        <m:t>|</m:t>
                      </m:r>
                      <m:sSub>
                        <m:e>
                          <m:r>
                            <a:rPr xmlns:a="http://schemas.openxmlformats.org/drawingml/2006/main" sz="3700" i="1">
                              <a:solidFill>
                                <a:srgbClr val="5E5E5E"/>
                              </a:solidFill>
                              <a:latin typeface="Cambria Math" panose="02040503050406030204" pitchFamily="18" charset="0"/>
                            </a:rPr>
                            <m:t>n</m:t>
                          </m:r>
                        </m:e>
                        <m:sub>
                          <m:r>
                            <a:rPr xmlns:a="http://schemas.openxmlformats.org/drawingml/2006/main" sz="3700" i="1">
                              <a:solidFill>
                                <a:srgbClr val="5E5E5E"/>
                              </a:solidFill>
                              <a:latin typeface="Cambria Math" panose="02040503050406030204" pitchFamily="18" charset="0"/>
                            </a:rPr>
                            <m:t>j</m:t>
                          </m:r>
                        </m:sub>
                      </m:sSub>
                      <m:r>
                        <a:rPr xmlns:a="http://schemas.openxmlformats.org/drawingml/2006/main" sz="3700" i="1">
                          <a:solidFill>
                            <a:srgbClr val="5E5E5E"/>
                          </a:solidFill>
                          <a:latin typeface="Cambria Math" panose="02040503050406030204" pitchFamily="18" charset="0"/>
                        </a:rPr>
                        <m:t>)</m:t>
                      </m:r>
                    </m:num>
                    <m:den>
                      <m:r>
                        <a:rPr xmlns:a="http://schemas.openxmlformats.org/drawingml/2006/main" sz="3700" i="1">
                          <a:solidFill>
                            <a:srgbClr val="5E5E5E"/>
                          </a:solidFill>
                          <a:latin typeface="Cambria Math" panose="02040503050406030204" pitchFamily="18" charset="0"/>
                        </a:rPr>
                        <m:t>p</m:t>
                      </m:r>
                      <m:r>
                        <a:rPr xmlns:a="http://schemas.openxmlformats.org/drawingml/2006/main" sz="3700" i="1">
                          <a:solidFill>
                            <a:srgbClr val="5E5E5E"/>
                          </a:solidFill>
                          <a:latin typeface="Cambria Math" panose="02040503050406030204" pitchFamily="18" charset="0"/>
                        </a:rPr>
                        <m:t>(</m:t>
                      </m:r>
                      <m:sSub>
                        <m:e>
                          <m:r>
                            <a:rPr xmlns:a="http://schemas.openxmlformats.org/drawingml/2006/main" sz="3700" i="1">
                              <a:solidFill>
                                <a:srgbClr val="5E5E5E"/>
                              </a:solidFill>
                              <a:latin typeface="Cambria Math" panose="02040503050406030204" pitchFamily="18" charset="0"/>
                            </a:rPr>
                            <m:t>y</m:t>
                          </m:r>
                        </m:e>
                        <m:sub>
                          <m:r>
                            <a:rPr xmlns:a="http://schemas.openxmlformats.org/drawingml/2006/main" sz="3700" i="1">
                              <a:solidFill>
                                <a:srgbClr val="5E5E5E"/>
                              </a:solidFill>
                              <a:latin typeface="Cambria Math" panose="02040503050406030204" pitchFamily="18" charset="0"/>
                            </a:rPr>
                            <m:t>i</m:t>
                          </m:r>
                        </m:sub>
                      </m:sSub>
                      <m:r>
                        <a:rPr xmlns:a="http://schemas.openxmlformats.org/drawingml/2006/main" sz="3700" i="1">
                          <a:solidFill>
                            <a:srgbClr val="5E5E5E"/>
                          </a:solidFill>
                          <a:latin typeface="Cambria Math" panose="02040503050406030204" pitchFamily="18" charset="0"/>
                        </a:rPr>
                        <m:t>)</m:t>
                      </m:r>
                    </m:den>
                  </m:f>
                  <m:r>
                    <a:rPr xmlns:a="http://schemas.openxmlformats.org/drawingml/2006/main" sz="3700" i="1">
                      <a:solidFill>
                        <a:srgbClr val="5E5E5E"/>
                      </a:solidFill>
                      <a:latin typeface="Cambria Math" panose="02040503050406030204" pitchFamily="18" charset="0"/>
                    </a:rPr>
                    <m:t>=</m:t>
                  </m:r>
                  <m:f>
                    <m:fPr>
                      <m:ctrlPr>
                        <a:rPr xmlns:a="http://schemas.openxmlformats.org/drawingml/2006/main" sz="3700" i="1">
                          <a:solidFill>
                            <a:srgbClr val="5E5E5E"/>
                          </a:solidFill>
                          <a:latin typeface="Cambria Math" panose="02040503050406030204" pitchFamily="18" charset="0"/>
                        </a:rPr>
                      </m:ctrlPr>
                      <m:type m:val="bar"/>
                    </m:fPr>
                    <m:num>
                      <m:r>
                        <a:rPr xmlns:a="http://schemas.openxmlformats.org/drawingml/2006/main" sz="3700" i="1">
                          <a:solidFill>
                            <a:srgbClr val="5E5E5E"/>
                          </a:solidFill>
                          <a:latin typeface="Cambria Math" panose="02040503050406030204" pitchFamily="18" charset="0"/>
                        </a:rPr>
                        <m:t>p</m:t>
                      </m:r>
                      <m:r>
                        <a:rPr xmlns:a="http://schemas.openxmlformats.org/drawingml/2006/main" sz="3700" i="1">
                          <a:solidFill>
                            <a:srgbClr val="5E5E5E"/>
                          </a:solidFill>
                          <a:latin typeface="Cambria Math" panose="02040503050406030204" pitchFamily="18" charset="0"/>
                        </a:rPr>
                        <m:t>(</m:t>
                      </m:r>
                      <m:sSub>
                        <m:e>
                          <m:r>
                            <a:rPr xmlns:a="http://schemas.openxmlformats.org/drawingml/2006/main" sz="3700" i="1">
                              <a:solidFill>
                                <a:srgbClr val="5E5E5E"/>
                              </a:solidFill>
                              <a:latin typeface="Cambria Math" panose="02040503050406030204" pitchFamily="18" charset="0"/>
                            </a:rPr>
                            <m:t>n</m:t>
                          </m:r>
                        </m:e>
                        <m:sub>
                          <m:r>
                            <a:rPr xmlns:a="http://schemas.openxmlformats.org/drawingml/2006/main" sz="3700" i="1">
                              <a:solidFill>
                                <a:srgbClr val="5E5E5E"/>
                              </a:solidFill>
                              <a:latin typeface="Cambria Math" panose="02040503050406030204" pitchFamily="18" charset="0"/>
                            </a:rPr>
                            <m:t>j</m:t>
                          </m:r>
                        </m:sub>
                      </m:sSub>
                      <m:r>
                        <a:rPr xmlns:a="http://schemas.openxmlformats.org/drawingml/2006/main" sz="3700" i="1">
                          <a:solidFill>
                            <a:srgbClr val="5E5E5E"/>
                          </a:solidFill>
                          <a:latin typeface="Cambria Math" panose="02040503050406030204" pitchFamily="18" charset="0"/>
                        </a:rPr>
                        <m:t>,</m:t>
                      </m:r>
                      <m:sSub>
                        <m:e>
                          <m:r>
                            <a:rPr xmlns:a="http://schemas.openxmlformats.org/drawingml/2006/main" sz="3700" i="1">
                              <a:solidFill>
                                <a:srgbClr val="5E5E5E"/>
                              </a:solidFill>
                              <a:latin typeface="Cambria Math" panose="02040503050406030204" pitchFamily="18" charset="0"/>
                            </a:rPr>
                            <m:t>y</m:t>
                          </m:r>
                        </m:e>
                        <m:sub>
                          <m:r>
                            <a:rPr xmlns:a="http://schemas.openxmlformats.org/drawingml/2006/main" sz="3700" i="1">
                              <a:solidFill>
                                <a:srgbClr val="5E5E5E"/>
                              </a:solidFill>
                              <a:latin typeface="Cambria Math" panose="02040503050406030204" pitchFamily="18" charset="0"/>
                            </a:rPr>
                            <m:t>i</m:t>
                          </m:r>
                        </m:sub>
                      </m:sSub>
                      <m:r>
                        <a:rPr xmlns:a="http://schemas.openxmlformats.org/drawingml/2006/main" sz="3700" i="1">
                          <a:solidFill>
                            <a:srgbClr val="5E5E5E"/>
                          </a:solidFill>
                          <a:latin typeface="Cambria Math" panose="02040503050406030204" pitchFamily="18" charset="0"/>
                        </a:rPr>
                        <m:t>)</m:t>
                      </m:r>
                    </m:num>
                    <m:den>
                      <m:r>
                        <a:rPr xmlns:a="http://schemas.openxmlformats.org/drawingml/2006/main" sz="3700" i="1">
                          <a:solidFill>
                            <a:srgbClr val="5E5E5E"/>
                          </a:solidFill>
                          <a:latin typeface="Cambria Math" panose="02040503050406030204" pitchFamily="18" charset="0"/>
                        </a:rPr>
                        <m:t>p</m:t>
                      </m:r>
                      <m:r>
                        <a:rPr xmlns:a="http://schemas.openxmlformats.org/drawingml/2006/main" sz="3700" i="1">
                          <a:solidFill>
                            <a:srgbClr val="5E5E5E"/>
                          </a:solidFill>
                          <a:latin typeface="Cambria Math" panose="02040503050406030204" pitchFamily="18" charset="0"/>
                        </a:rPr>
                        <m:t>(</m:t>
                      </m:r>
                      <m:sSub>
                        <m:e>
                          <m:r>
                            <a:rPr xmlns:a="http://schemas.openxmlformats.org/drawingml/2006/main" sz="3700" i="1">
                              <a:solidFill>
                                <a:srgbClr val="5E5E5E"/>
                              </a:solidFill>
                              <a:latin typeface="Cambria Math" panose="02040503050406030204" pitchFamily="18" charset="0"/>
                            </a:rPr>
                            <m:t>y</m:t>
                          </m:r>
                        </m:e>
                        <m:sub>
                          <m:r>
                            <a:rPr xmlns:a="http://schemas.openxmlformats.org/drawingml/2006/main" sz="3700" i="1">
                              <a:solidFill>
                                <a:srgbClr val="5E5E5E"/>
                              </a:solidFill>
                              <a:latin typeface="Cambria Math" panose="02040503050406030204" pitchFamily="18" charset="0"/>
                            </a:rPr>
                            <m:t>i</m:t>
                          </m:r>
                        </m:sub>
                      </m:sSub>
                      <m:r>
                        <a:rPr xmlns:a="http://schemas.openxmlformats.org/drawingml/2006/main" sz="3700" i="1">
                          <a:solidFill>
                            <a:srgbClr val="5E5E5E"/>
                          </a:solidFill>
                          <a:latin typeface="Cambria Math" panose="02040503050406030204" pitchFamily="18" charset="0"/>
                        </a:rPr>
                        <m:t>)</m:t>
                      </m:r>
                      <m:r>
                        <a:rPr xmlns:a="http://schemas.openxmlformats.org/drawingml/2006/main" sz="3700" i="1">
                          <a:solidFill>
                            <a:srgbClr val="5E5E5E"/>
                          </a:solidFill>
                          <a:latin typeface="Cambria Math" panose="02040503050406030204" pitchFamily="18" charset="0"/>
                        </a:rPr>
                        <m:t>p</m:t>
                      </m:r>
                      <m:r>
                        <a:rPr xmlns:a="http://schemas.openxmlformats.org/drawingml/2006/main" sz="3700" i="1">
                          <a:solidFill>
                            <a:srgbClr val="5E5E5E"/>
                          </a:solidFill>
                          <a:latin typeface="Cambria Math" panose="02040503050406030204" pitchFamily="18" charset="0"/>
                        </a:rPr>
                        <m:t>(</m:t>
                      </m:r>
                      <m:sSub>
                        <m:e>
                          <m:r>
                            <a:rPr xmlns:a="http://schemas.openxmlformats.org/drawingml/2006/main" sz="3700" i="1">
                              <a:solidFill>
                                <a:srgbClr val="5E5E5E"/>
                              </a:solidFill>
                              <a:latin typeface="Cambria Math" panose="02040503050406030204" pitchFamily="18" charset="0"/>
                            </a:rPr>
                            <m:t>n</m:t>
                          </m:r>
                        </m:e>
                        <m:sub>
                          <m:r>
                            <a:rPr xmlns:a="http://schemas.openxmlformats.org/drawingml/2006/main" sz="3700" i="1">
                              <a:solidFill>
                                <a:srgbClr val="5E5E5E"/>
                              </a:solidFill>
                              <a:latin typeface="Cambria Math" panose="02040503050406030204" pitchFamily="18" charset="0"/>
                            </a:rPr>
                            <m:t>j</m:t>
                          </m:r>
                        </m:sub>
                      </m:sSub>
                      <m:r>
                        <a:rPr xmlns:a="http://schemas.openxmlformats.org/drawingml/2006/main" sz="3700" i="1">
                          <a:solidFill>
                            <a:srgbClr val="5E5E5E"/>
                          </a:solidFill>
                          <a:latin typeface="Cambria Math" panose="02040503050406030204" pitchFamily="18" charset="0"/>
                        </a:rPr>
                        <m:t>)</m:t>
                      </m:r>
                    </m:den>
                  </m:f>
                </m:oMath>
              </m:oMathPara>
            </a14:m>
            <a:endParaRPr sz="3700">
              <a:solidFill>
                <a:srgbClr val="5E5E5E"/>
              </a:solidFill>
            </a:endParaRPr>
          </a:p>
        </p:txBody>
      </p:sp>
      <p:sp>
        <p:nvSpPr>
          <p:cNvPr id="375" name="strength of neighborhood selection"/>
          <p:cNvSpPr txBox="1"/>
          <p:nvPr/>
        </p:nvSpPr>
        <p:spPr>
          <a:xfrm>
            <a:off x="16705968" y="12300345"/>
            <a:ext cx="5222140" cy="4610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lvl1pPr>
          </a:lstStyle>
          <a:p>
            <a:pPr/>
            <a:r>
              <a:t>strength of neighborhood selection</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9" name="Information between two variables…"/>
          <p:cNvSpPr txBox="1"/>
          <p:nvPr/>
        </p:nvSpPr>
        <p:spPr>
          <a:xfrm>
            <a:off x="7791005" y="301481"/>
            <a:ext cx="8801990" cy="142280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sz="4200">
                <a:solidFill>
                  <a:srgbClr val="FFFFFF"/>
                </a:solidFill>
                <a:latin typeface="Helvetica Neue Medium"/>
                <a:ea typeface="Helvetica Neue Medium"/>
                <a:cs typeface="Helvetica Neue Medium"/>
                <a:sym typeface="Helvetica Neue Medium"/>
              </a:defRPr>
            </a:pPr>
            <a:r>
              <a:t>Information between two variables </a:t>
            </a:r>
          </a:p>
          <a:p>
            <a:pPr defTabSz="821531">
              <a:defRPr sz="4200">
                <a:solidFill>
                  <a:srgbClr val="FFFFFF"/>
                </a:solidFill>
                <a:latin typeface="Helvetica Neue Medium"/>
                <a:ea typeface="Helvetica Neue Medium"/>
                <a:cs typeface="Helvetica Neue Medium"/>
                <a:sym typeface="Helvetica Neue Medium"/>
              </a:defRPr>
            </a:pPr>
            <a:r>
              <a:t>(Neighborhood vs. income level)</a:t>
            </a:r>
          </a:p>
        </p:txBody>
      </p:sp>
      <p:sp>
        <p:nvSpPr>
          <p:cNvPr id="380" name="Equation"/>
          <p:cNvSpPr txBox="1"/>
          <p:nvPr/>
        </p:nvSpPr>
        <p:spPr>
          <a:xfrm>
            <a:off x="6736270" y="4240697"/>
            <a:ext cx="10581865" cy="1489132"/>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4000" i="1">
                      <a:solidFill>
                        <a:srgbClr val="000000"/>
                      </a:solidFill>
                      <a:latin typeface="Cambria Math" panose="02040503050406030204" pitchFamily="18" charset="0"/>
                    </a:rPr>
                    <m:t>I</m:t>
                  </m:r>
                  <m:r>
                    <a:rPr xmlns:a="http://schemas.openxmlformats.org/drawingml/2006/main" sz="4000" i="1">
                      <a:solidFill>
                        <a:srgbClr val="000000"/>
                      </a:solidFill>
                      <a:latin typeface="Cambria Math" panose="02040503050406030204" pitchFamily="18" charset="0"/>
                    </a:rPr>
                    <m:t>(</m:t>
                  </m:r>
                  <m:r>
                    <a:rPr xmlns:a="http://schemas.openxmlformats.org/drawingml/2006/main" sz="4000" i="1">
                      <a:solidFill>
                        <a:srgbClr val="000000"/>
                      </a:solidFill>
                      <a:latin typeface="Cambria Math" panose="02040503050406030204" pitchFamily="18" charset="0"/>
                    </a:rPr>
                    <m:t>n</m:t>
                  </m:r>
                  <m:r>
                    <a:rPr xmlns:a="http://schemas.openxmlformats.org/drawingml/2006/main" sz="4000" i="1">
                      <a:solidFill>
                        <a:srgbClr val="000000"/>
                      </a:solidFill>
                      <a:latin typeface="Cambria Math" panose="02040503050406030204" pitchFamily="18" charset="0"/>
                    </a:rPr>
                    <m:t>;</m:t>
                  </m:r>
                  <m:r>
                    <a:rPr xmlns:a="http://schemas.openxmlformats.org/drawingml/2006/main" sz="4000" i="1">
                      <a:solidFill>
                        <a:srgbClr val="000000"/>
                      </a:solidFill>
                      <a:latin typeface="Cambria Math" panose="02040503050406030204" pitchFamily="18" charset="0"/>
                    </a:rPr>
                    <m:t>y</m:t>
                  </m:r>
                  <m:r>
                    <a:rPr xmlns:a="http://schemas.openxmlformats.org/drawingml/2006/main" sz="4000" i="1">
                      <a:solidFill>
                        <a:srgbClr val="000000"/>
                      </a:solidFill>
                      <a:latin typeface="Cambria Math" panose="02040503050406030204" pitchFamily="18" charset="0"/>
                    </a:rPr>
                    <m:t>)</m:t>
                  </m:r>
                  <m:r>
                    <a:rPr xmlns:a="http://schemas.openxmlformats.org/drawingml/2006/main" sz="4000" i="1">
                      <a:solidFill>
                        <a:srgbClr val="000000"/>
                      </a:solidFill>
                      <a:latin typeface="Cambria Math" panose="02040503050406030204" pitchFamily="18" charset="0"/>
                    </a:rPr>
                    <m:t>=</m:t>
                  </m:r>
                  <m:r>
                    <a:rPr xmlns:a="http://schemas.openxmlformats.org/drawingml/2006/main" sz="4000" i="1">
                      <a:solidFill>
                        <a:srgbClr val="000000"/>
                      </a:solidFill>
                      <a:latin typeface="Cambria Math" panose="02040503050406030204" pitchFamily="18" charset="0"/>
                    </a:rPr>
                    <m:t>H</m:t>
                  </m:r>
                  <m:r>
                    <a:rPr xmlns:a="http://schemas.openxmlformats.org/drawingml/2006/main" sz="4000" i="1">
                      <a:solidFill>
                        <a:srgbClr val="000000"/>
                      </a:solidFill>
                      <a:latin typeface="Cambria Math" panose="02040503050406030204" pitchFamily="18" charset="0"/>
                    </a:rPr>
                    <m:t>(</m:t>
                  </m:r>
                  <m:r>
                    <a:rPr xmlns:a="http://schemas.openxmlformats.org/drawingml/2006/main" sz="4000" i="1">
                      <a:solidFill>
                        <a:srgbClr val="000000"/>
                      </a:solidFill>
                      <a:latin typeface="Cambria Math" panose="02040503050406030204" pitchFamily="18" charset="0"/>
                    </a:rPr>
                    <m:t>y</m:t>
                  </m:r>
                  <m:r>
                    <a:rPr xmlns:a="http://schemas.openxmlformats.org/drawingml/2006/main" sz="4000" i="1">
                      <a:solidFill>
                        <a:srgbClr val="000000"/>
                      </a:solidFill>
                      <a:latin typeface="Cambria Math" panose="02040503050406030204" pitchFamily="18" charset="0"/>
                    </a:rPr>
                    <m:t>)</m:t>
                  </m:r>
                  <m:r>
                    <a:rPr xmlns:a="http://schemas.openxmlformats.org/drawingml/2006/main" sz="4000" i="1">
                      <a:solidFill>
                        <a:srgbClr val="000000"/>
                      </a:solidFill>
                      <a:latin typeface="Cambria Math" panose="02040503050406030204" pitchFamily="18" charset="0"/>
                    </a:rPr>
                    <m:t>-</m:t>
                  </m:r>
                  <m:r>
                    <a:rPr xmlns:a="http://schemas.openxmlformats.org/drawingml/2006/main" sz="4000" i="1">
                      <a:solidFill>
                        <a:srgbClr val="000000"/>
                      </a:solidFill>
                      <a:latin typeface="Cambria Math" panose="02040503050406030204" pitchFamily="18" charset="0"/>
                    </a:rPr>
                    <m:t>H</m:t>
                  </m:r>
                  <m:r>
                    <a:rPr xmlns:a="http://schemas.openxmlformats.org/drawingml/2006/main" sz="4000" i="1">
                      <a:solidFill>
                        <a:srgbClr val="000000"/>
                      </a:solidFill>
                      <a:latin typeface="Cambria Math" panose="02040503050406030204" pitchFamily="18" charset="0"/>
                    </a:rPr>
                    <m:t>(</m:t>
                  </m:r>
                  <m:r>
                    <a:rPr xmlns:a="http://schemas.openxmlformats.org/drawingml/2006/main" sz="4000" i="1">
                      <a:solidFill>
                        <a:srgbClr val="000000"/>
                      </a:solidFill>
                      <a:latin typeface="Cambria Math" panose="02040503050406030204" pitchFamily="18" charset="0"/>
                    </a:rPr>
                    <m:t>y</m:t>
                  </m:r>
                  <m:r>
                    <a:rPr xmlns:a="http://schemas.openxmlformats.org/drawingml/2006/main" sz="4000" i="1">
                      <a:solidFill>
                        <a:srgbClr val="000000"/>
                      </a:solidFill>
                      <a:latin typeface="Cambria Math" panose="02040503050406030204" pitchFamily="18" charset="0"/>
                    </a:rPr>
                    <m:t>|</m:t>
                  </m:r>
                  <m:r>
                    <a:rPr xmlns:a="http://schemas.openxmlformats.org/drawingml/2006/main" sz="4000" i="1">
                      <a:solidFill>
                        <a:srgbClr val="000000"/>
                      </a:solidFill>
                      <a:latin typeface="Cambria Math" panose="02040503050406030204" pitchFamily="18" charset="0"/>
                    </a:rPr>
                    <m:t>n</m:t>
                  </m:r>
                  <m:r>
                    <a:rPr xmlns:a="http://schemas.openxmlformats.org/drawingml/2006/main" sz="4000" i="1">
                      <a:solidFill>
                        <a:srgbClr val="000000"/>
                      </a:solidFill>
                      <a:latin typeface="Cambria Math" panose="02040503050406030204" pitchFamily="18" charset="0"/>
                    </a:rPr>
                    <m:t>)</m:t>
                  </m:r>
                  <m:r>
                    <a:rPr xmlns:a="http://schemas.openxmlformats.org/drawingml/2006/main" sz="4000" i="1">
                      <a:solidFill>
                        <a:srgbClr val="000000"/>
                      </a:solidFill>
                      <a:latin typeface="Cambria Math" panose="02040503050406030204" pitchFamily="18" charset="0"/>
                    </a:rPr>
                    <m:t>=</m:t>
                  </m:r>
                  <m:limLow>
                    <m:e>
                      <m:r>
                        <a:rPr xmlns:a="http://schemas.openxmlformats.org/drawingml/2006/main" sz="4000" i="1">
                          <a:solidFill>
                            <a:srgbClr val="000000"/>
                          </a:solidFill>
                          <a:latin typeface="Cambria Math" panose="02040503050406030204" pitchFamily="18" charset="0"/>
                        </a:rPr>
                        <m:t>∑</m:t>
                      </m:r>
                    </m:e>
                    <m:lim>
                      <m:r>
                        <a:rPr xmlns:a="http://schemas.openxmlformats.org/drawingml/2006/main" sz="4000" i="1">
                          <a:solidFill>
                            <a:srgbClr val="000000"/>
                          </a:solidFill>
                          <a:latin typeface="Cambria Math" panose="02040503050406030204" pitchFamily="18" charset="0"/>
                        </a:rPr>
                        <m:t>i</m:t>
                      </m:r>
                      <m:r>
                        <a:rPr xmlns:a="http://schemas.openxmlformats.org/drawingml/2006/main" sz="4000" i="1">
                          <a:solidFill>
                            <a:srgbClr val="000000"/>
                          </a:solidFill>
                          <a:latin typeface="Cambria Math" panose="02040503050406030204" pitchFamily="18" charset="0"/>
                        </a:rPr>
                        <m:t>,</m:t>
                      </m:r>
                      <m:r>
                        <a:rPr xmlns:a="http://schemas.openxmlformats.org/drawingml/2006/main" sz="4000" i="1">
                          <a:solidFill>
                            <a:srgbClr val="000000"/>
                          </a:solidFill>
                          <a:latin typeface="Cambria Math" panose="02040503050406030204" pitchFamily="18" charset="0"/>
                        </a:rPr>
                        <m:t>j</m:t>
                      </m:r>
                    </m:lim>
                  </m:limLow>
                  <m:r>
                    <a:rPr xmlns:a="http://schemas.openxmlformats.org/drawingml/2006/main" sz="4000" i="1">
                      <a:solidFill>
                        <a:srgbClr val="000000"/>
                      </a:solidFill>
                      <a:latin typeface="Cambria Math" panose="02040503050406030204" pitchFamily="18" charset="0"/>
                    </a:rPr>
                    <m:t>p</m:t>
                  </m:r>
                  <m:r>
                    <a:rPr xmlns:a="http://schemas.openxmlformats.org/drawingml/2006/main" sz="4000" i="1">
                      <a:solidFill>
                        <a:srgbClr val="000000"/>
                      </a:solidFill>
                      <a:latin typeface="Cambria Math" panose="02040503050406030204" pitchFamily="18" charset="0"/>
                    </a:rPr>
                    <m:t>(</m:t>
                  </m:r>
                  <m:sSub>
                    <m:e>
                      <m:r>
                        <a:rPr xmlns:a="http://schemas.openxmlformats.org/drawingml/2006/main" sz="4000" i="1">
                          <a:solidFill>
                            <a:srgbClr val="000000"/>
                          </a:solidFill>
                          <a:latin typeface="Cambria Math" panose="02040503050406030204" pitchFamily="18" charset="0"/>
                        </a:rPr>
                        <m:t>y</m:t>
                      </m:r>
                    </m:e>
                    <m:sub>
                      <m:r>
                        <a:rPr xmlns:a="http://schemas.openxmlformats.org/drawingml/2006/main" sz="4000" i="1">
                          <a:solidFill>
                            <a:srgbClr val="000000"/>
                          </a:solidFill>
                          <a:latin typeface="Cambria Math" panose="02040503050406030204" pitchFamily="18" charset="0"/>
                        </a:rPr>
                        <m:t>i</m:t>
                      </m:r>
                    </m:sub>
                  </m:sSub>
                  <m:r>
                    <a:rPr xmlns:a="http://schemas.openxmlformats.org/drawingml/2006/main" sz="4000" i="1">
                      <a:solidFill>
                        <a:srgbClr val="000000"/>
                      </a:solidFill>
                      <a:latin typeface="Cambria Math" panose="02040503050406030204" pitchFamily="18" charset="0"/>
                    </a:rPr>
                    <m:t>,</m:t>
                  </m:r>
                  <m:sSub>
                    <m:e>
                      <m:r>
                        <a:rPr xmlns:a="http://schemas.openxmlformats.org/drawingml/2006/main" sz="4000" i="1">
                          <a:solidFill>
                            <a:srgbClr val="000000"/>
                          </a:solidFill>
                          <a:latin typeface="Cambria Math" panose="02040503050406030204" pitchFamily="18" charset="0"/>
                        </a:rPr>
                        <m:t>n</m:t>
                      </m:r>
                    </m:e>
                    <m:sub>
                      <m:r>
                        <a:rPr xmlns:a="http://schemas.openxmlformats.org/drawingml/2006/main" sz="4000" i="1">
                          <a:solidFill>
                            <a:srgbClr val="000000"/>
                          </a:solidFill>
                          <a:latin typeface="Cambria Math" panose="02040503050406030204" pitchFamily="18" charset="0"/>
                        </a:rPr>
                        <m:t>j</m:t>
                      </m:r>
                    </m:sub>
                  </m:sSub>
                  <m:r>
                    <a:rPr xmlns:a="http://schemas.openxmlformats.org/drawingml/2006/main" sz="4000" i="1">
                      <a:solidFill>
                        <a:srgbClr val="000000"/>
                      </a:solidFill>
                      <a:latin typeface="Cambria Math" panose="02040503050406030204" pitchFamily="18" charset="0"/>
                    </a:rPr>
                    <m:t>)</m:t>
                  </m:r>
                  <m:sSub>
                    <m:e>
                      <m:r>
                        <m:rPr>
                          <m:sty m:val="p"/>
                        </m:rPr>
                        <a:rPr xmlns:a="http://schemas.openxmlformats.org/drawingml/2006/main" sz="4000" i="1">
                          <a:solidFill>
                            <a:srgbClr val="000000"/>
                          </a:solidFill>
                          <a:latin typeface="Cambria Math" panose="02040503050406030204" pitchFamily="18" charset="0"/>
                        </a:rPr>
                        <m:t>ln</m:t>
                      </m:r>
                    </m:e>
                    <m:sub>
                      <m:r>
                        <a:rPr xmlns:a="http://schemas.openxmlformats.org/drawingml/2006/main" sz="4000" i="1">
                          <a:solidFill>
                            <a:srgbClr val="000000"/>
                          </a:solidFill>
                          <a:latin typeface="Cambria Math" panose="02040503050406030204" pitchFamily="18" charset="0"/>
                        </a:rPr>
                        <m:t>2</m:t>
                      </m:r>
                    </m:sub>
                  </m:sSub>
                  <m:f>
                    <m:fPr>
                      <m:ctrlPr>
                        <a:rPr xmlns:a="http://schemas.openxmlformats.org/drawingml/2006/main" sz="4000" i="1">
                          <a:solidFill>
                            <a:srgbClr val="000000"/>
                          </a:solidFill>
                          <a:latin typeface="Cambria Math" panose="02040503050406030204" pitchFamily="18" charset="0"/>
                        </a:rPr>
                      </m:ctrlPr>
                      <m:type m:val="bar"/>
                    </m:fPr>
                    <m:num>
                      <m:r>
                        <a:rPr xmlns:a="http://schemas.openxmlformats.org/drawingml/2006/main" sz="4000" i="1">
                          <a:solidFill>
                            <a:srgbClr val="000000"/>
                          </a:solidFill>
                          <a:latin typeface="Cambria Math" panose="02040503050406030204" pitchFamily="18" charset="0"/>
                        </a:rPr>
                        <m:t>p</m:t>
                      </m:r>
                      <m:r>
                        <a:rPr xmlns:a="http://schemas.openxmlformats.org/drawingml/2006/main" sz="4000" i="1">
                          <a:solidFill>
                            <a:srgbClr val="000000"/>
                          </a:solidFill>
                          <a:latin typeface="Cambria Math" panose="02040503050406030204" pitchFamily="18" charset="0"/>
                        </a:rPr>
                        <m:t>(</m:t>
                      </m:r>
                      <m:sSub>
                        <m:e>
                          <m:r>
                            <a:rPr xmlns:a="http://schemas.openxmlformats.org/drawingml/2006/main" sz="4000" i="1">
                              <a:solidFill>
                                <a:srgbClr val="000000"/>
                              </a:solidFill>
                              <a:latin typeface="Cambria Math" panose="02040503050406030204" pitchFamily="18" charset="0"/>
                            </a:rPr>
                            <m:t>y</m:t>
                          </m:r>
                        </m:e>
                        <m:sub>
                          <m:r>
                            <a:rPr xmlns:a="http://schemas.openxmlformats.org/drawingml/2006/main" sz="4000" i="1">
                              <a:solidFill>
                                <a:srgbClr val="000000"/>
                              </a:solidFill>
                              <a:latin typeface="Cambria Math" panose="02040503050406030204" pitchFamily="18" charset="0"/>
                            </a:rPr>
                            <m:t>i</m:t>
                          </m:r>
                        </m:sub>
                      </m:sSub>
                      <m:r>
                        <a:rPr xmlns:a="http://schemas.openxmlformats.org/drawingml/2006/main" sz="4000" i="1">
                          <a:solidFill>
                            <a:srgbClr val="000000"/>
                          </a:solidFill>
                          <a:latin typeface="Cambria Math" panose="02040503050406030204" pitchFamily="18" charset="0"/>
                        </a:rPr>
                        <m:t>,</m:t>
                      </m:r>
                      <m:sSub>
                        <m:e>
                          <m:r>
                            <a:rPr xmlns:a="http://schemas.openxmlformats.org/drawingml/2006/main" sz="4000" i="1">
                              <a:solidFill>
                                <a:srgbClr val="000000"/>
                              </a:solidFill>
                              <a:latin typeface="Cambria Math" panose="02040503050406030204" pitchFamily="18" charset="0"/>
                            </a:rPr>
                            <m:t>n</m:t>
                          </m:r>
                        </m:e>
                        <m:sub>
                          <m:r>
                            <a:rPr xmlns:a="http://schemas.openxmlformats.org/drawingml/2006/main" sz="4000" i="1">
                              <a:solidFill>
                                <a:srgbClr val="000000"/>
                              </a:solidFill>
                              <a:latin typeface="Cambria Math" panose="02040503050406030204" pitchFamily="18" charset="0"/>
                            </a:rPr>
                            <m:t>j</m:t>
                          </m:r>
                        </m:sub>
                      </m:sSub>
                      <m:r>
                        <a:rPr xmlns:a="http://schemas.openxmlformats.org/drawingml/2006/main" sz="4000" i="1">
                          <a:solidFill>
                            <a:srgbClr val="000000"/>
                          </a:solidFill>
                          <a:latin typeface="Cambria Math" panose="02040503050406030204" pitchFamily="18" charset="0"/>
                        </a:rPr>
                        <m:t>)</m:t>
                      </m:r>
                    </m:num>
                    <m:den>
                      <m:r>
                        <a:rPr xmlns:a="http://schemas.openxmlformats.org/drawingml/2006/main" sz="4000" i="1">
                          <a:solidFill>
                            <a:srgbClr val="000000"/>
                          </a:solidFill>
                          <a:latin typeface="Cambria Math" panose="02040503050406030204" pitchFamily="18" charset="0"/>
                        </a:rPr>
                        <m:t>p</m:t>
                      </m:r>
                      <m:r>
                        <a:rPr xmlns:a="http://schemas.openxmlformats.org/drawingml/2006/main" sz="4000" i="1">
                          <a:solidFill>
                            <a:srgbClr val="000000"/>
                          </a:solidFill>
                          <a:latin typeface="Cambria Math" panose="02040503050406030204" pitchFamily="18" charset="0"/>
                        </a:rPr>
                        <m:t>(</m:t>
                      </m:r>
                      <m:sSub>
                        <m:e>
                          <m:r>
                            <a:rPr xmlns:a="http://schemas.openxmlformats.org/drawingml/2006/main" sz="4000" i="1">
                              <a:solidFill>
                                <a:srgbClr val="000000"/>
                              </a:solidFill>
                              <a:latin typeface="Cambria Math" panose="02040503050406030204" pitchFamily="18" charset="0"/>
                            </a:rPr>
                            <m:t>y</m:t>
                          </m:r>
                        </m:e>
                        <m:sub>
                          <m:r>
                            <a:rPr xmlns:a="http://schemas.openxmlformats.org/drawingml/2006/main" sz="4000" i="1">
                              <a:solidFill>
                                <a:srgbClr val="000000"/>
                              </a:solidFill>
                              <a:latin typeface="Cambria Math" panose="02040503050406030204" pitchFamily="18" charset="0"/>
                            </a:rPr>
                            <m:t>i</m:t>
                          </m:r>
                        </m:sub>
                      </m:sSub>
                      <m:r>
                        <a:rPr xmlns:a="http://schemas.openxmlformats.org/drawingml/2006/main" sz="4000" i="1">
                          <a:solidFill>
                            <a:srgbClr val="000000"/>
                          </a:solidFill>
                          <a:latin typeface="Cambria Math" panose="02040503050406030204" pitchFamily="18" charset="0"/>
                        </a:rPr>
                        <m:t>)</m:t>
                      </m:r>
                      <m:r>
                        <a:rPr xmlns:a="http://schemas.openxmlformats.org/drawingml/2006/main" sz="4000" i="1">
                          <a:solidFill>
                            <a:srgbClr val="000000"/>
                          </a:solidFill>
                          <a:latin typeface="Cambria Math" panose="02040503050406030204" pitchFamily="18" charset="0"/>
                        </a:rPr>
                        <m:t>p</m:t>
                      </m:r>
                      <m:r>
                        <a:rPr xmlns:a="http://schemas.openxmlformats.org/drawingml/2006/main" sz="4000" i="1">
                          <a:solidFill>
                            <a:srgbClr val="000000"/>
                          </a:solidFill>
                          <a:latin typeface="Cambria Math" panose="02040503050406030204" pitchFamily="18" charset="0"/>
                        </a:rPr>
                        <m:t>(</m:t>
                      </m:r>
                      <m:sSub>
                        <m:e>
                          <m:r>
                            <a:rPr xmlns:a="http://schemas.openxmlformats.org/drawingml/2006/main" sz="4000" i="1">
                              <a:solidFill>
                                <a:srgbClr val="000000"/>
                              </a:solidFill>
                              <a:latin typeface="Cambria Math" panose="02040503050406030204" pitchFamily="18" charset="0"/>
                            </a:rPr>
                            <m:t>n</m:t>
                          </m:r>
                        </m:e>
                        <m:sub>
                          <m:r>
                            <a:rPr xmlns:a="http://schemas.openxmlformats.org/drawingml/2006/main" sz="4000" i="1">
                              <a:solidFill>
                                <a:srgbClr val="000000"/>
                              </a:solidFill>
                              <a:latin typeface="Cambria Math" panose="02040503050406030204" pitchFamily="18" charset="0"/>
                            </a:rPr>
                            <m:t>j</m:t>
                          </m:r>
                        </m:sub>
                      </m:sSub>
                      <m:r>
                        <a:rPr xmlns:a="http://schemas.openxmlformats.org/drawingml/2006/main" sz="4000" i="1">
                          <a:solidFill>
                            <a:srgbClr val="000000"/>
                          </a:solidFill>
                          <a:latin typeface="Cambria Math" panose="02040503050406030204" pitchFamily="18" charset="0"/>
                        </a:rPr>
                        <m:t>)</m:t>
                      </m:r>
                    </m:den>
                  </m:f>
                </m:oMath>
              </m:oMathPara>
            </a14:m>
            <a:endParaRPr sz="4000"/>
          </a:p>
        </p:txBody>
      </p:sp>
      <p:sp>
        <p:nvSpPr>
          <p:cNvPr id="381" name="The information in each specific neighborhood:"/>
          <p:cNvSpPr txBox="1"/>
          <p:nvPr/>
        </p:nvSpPr>
        <p:spPr>
          <a:xfrm>
            <a:off x="4407796" y="6544806"/>
            <a:ext cx="9297544"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The information in each specific neighborhood:</a:t>
            </a:r>
          </a:p>
        </p:txBody>
      </p:sp>
      <p:sp>
        <p:nvSpPr>
          <p:cNvPr id="382" name="The information in each specific income group:"/>
          <p:cNvSpPr txBox="1"/>
          <p:nvPr/>
        </p:nvSpPr>
        <p:spPr>
          <a:xfrm>
            <a:off x="4423036" y="9863456"/>
            <a:ext cx="9267064"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The information in each specific income group:</a:t>
            </a:r>
          </a:p>
        </p:txBody>
      </p:sp>
      <p:sp>
        <p:nvSpPr>
          <p:cNvPr id="383" name="Equation"/>
          <p:cNvSpPr txBox="1"/>
          <p:nvPr/>
        </p:nvSpPr>
        <p:spPr>
          <a:xfrm>
            <a:off x="9245358" y="7703532"/>
            <a:ext cx="5563689" cy="1212797"/>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D</m:t>
                  </m:r>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n</m:t>
                      </m:r>
                    </m:e>
                    <m:sub>
                      <m:r>
                        <a:rPr xmlns:a="http://schemas.openxmlformats.org/drawingml/2006/main" sz="3400" i="1">
                          <a:solidFill>
                            <a:srgbClr val="000000"/>
                          </a:solidFill>
                          <a:latin typeface="Cambria Math" panose="02040503050406030204" pitchFamily="18" charset="0"/>
                        </a:rPr>
                        <m:t>j</m:t>
                      </m:r>
                    </m:sub>
                  </m:sSub>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limLow>
                    <m:e>
                      <m:r>
                        <a:rPr xmlns:a="http://schemas.openxmlformats.org/drawingml/2006/main" sz="3400" i="1">
                          <a:solidFill>
                            <a:srgbClr val="000000"/>
                          </a:solidFill>
                          <a:latin typeface="Cambria Math" panose="02040503050406030204" pitchFamily="18" charset="0"/>
                        </a:rPr>
                        <m:t>∑</m:t>
                      </m:r>
                    </m:e>
                    <m:lim>
                      <m:r>
                        <a:rPr xmlns:a="http://schemas.openxmlformats.org/drawingml/2006/main" sz="3400" i="1">
                          <a:solidFill>
                            <a:srgbClr val="000000"/>
                          </a:solidFill>
                          <a:latin typeface="Cambria Math" panose="02040503050406030204" pitchFamily="18" charset="0"/>
                        </a:rPr>
                        <m:t>i</m:t>
                      </m:r>
                    </m:lim>
                  </m:limLow>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y</m:t>
                      </m:r>
                    </m:e>
                    <m:sub>
                      <m:r>
                        <a:rPr xmlns:a="http://schemas.openxmlformats.org/drawingml/2006/main" sz="3400" i="1">
                          <a:solidFill>
                            <a:srgbClr val="000000"/>
                          </a:solidFill>
                          <a:latin typeface="Cambria Math" panose="02040503050406030204" pitchFamily="18" charset="0"/>
                        </a:rPr>
                        <m:t>i</m:t>
                      </m:r>
                    </m:sub>
                  </m:sSub>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n</m:t>
                      </m:r>
                    </m:e>
                    <m:sub>
                      <m:r>
                        <a:rPr xmlns:a="http://schemas.openxmlformats.org/drawingml/2006/main" sz="3400" i="1">
                          <a:solidFill>
                            <a:srgbClr val="000000"/>
                          </a:solidFill>
                          <a:latin typeface="Cambria Math" panose="02040503050406030204" pitchFamily="18" charset="0"/>
                        </a:rPr>
                        <m:t>j</m:t>
                      </m:r>
                    </m:sub>
                  </m:sSub>
                  <m:r>
                    <a:rPr xmlns:a="http://schemas.openxmlformats.org/drawingml/2006/main" sz="3400" i="1">
                      <a:solidFill>
                        <a:srgbClr val="000000"/>
                      </a:solidFill>
                      <a:latin typeface="Cambria Math" panose="02040503050406030204" pitchFamily="18" charset="0"/>
                    </a:rPr>
                    <m:t>)</m:t>
                  </m:r>
                  <m:sSub>
                    <m:e>
                      <m:r>
                        <m:rPr>
                          <m:sty m:val="p"/>
                        </m:rPr>
                        <a:rPr xmlns:a="http://schemas.openxmlformats.org/drawingml/2006/main" sz="3400" i="1">
                          <a:solidFill>
                            <a:srgbClr val="000000"/>
                          </a:solidFill>
                          <a:latin typeface="Cambria Math" panose="02040503050406030204" pitchFamily="18" charset="0"/>
                        </a:rPr>
                        <m:t>ln</m:t>
                      </m:r>
                    </m:e>
                    <m:sub>
                      <m:r>
                        <a:rPr xmlns:a="http://schemas.openxmlformats.org/drawingml/2006/main" sz="3400" i="1">
                          <a:solidFill>
                            <a:srgbClr val="000000"/>
                          </a:solidFill>
                          <a:latin typeface="Cambria Math" panose="02040503050406030204" pitchFamily="18" charset="0"/>
                        </a:rPr>
                        <m:t>2</m:t>
                      </m:r>
                    </m:sub>
                  </m:sSub>
                  <m:f>
                    <m:fPr>
                      <m:ctrlPr>
                        <a:rPr xmlns:a="http://schemas.openxmlformats.org/drawingml/2006/main" sz="3400" i="1">
                          <a:solidFill>
                            <a:srgbClr val="000000"/>
                          </a:solidFill>
                          <a:latin typeface="Cambria Math" panose="02040503050406030204" pitchFamily="18" charset="0"/>
                        </a:rPr>
                      </m:ctrlPr>
                      <m:type m:val="bar"/>
                    </m:fPr>
                    <m:num>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y</m:t>
                          </m:r>
                        </m:e>
                        <m:sub>
                          <m:r>
                            <a:rPr xmlns:a="http://schemas.openxmlformats.org/drawingml/2006/main" sz="3400" i="1">
                              <a:solidFill>
                                <a:srgbClr val="000000"/>
                              </a:solidFill>
                              <a:latin typeface="Cambria Math" panose="02040503050406030204" pitchFamily="18" charset="0"/>
                            </a:rPr>
                            <m:t>i</m:t>
                          </m:r>
                        </m:sub>
                      </m:sSub>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n</m:t>
                          </m:r>
                        </m:e>
                        <m:sub>
                          <m:r>
                            <a:rPr xmlns:a="http://schemas.openxmlformats.org/drawingml/2006/main" sz="3400" i="1">
                              <a:solidFill>
                                <a:srgbClr val="000000"/>
                              </a:solidFill>
                              <a:latin typeface="Cambria Math" panose="02040503050406030204" pitchFamily="18" charset="0"/>
                            </a:rPr>
                            <m:t>j</m:t>
                          </m:r>
                        </m:sub>
                      </m:sSub>
                      <m:r>
                        <a:rPr xmlns:a="http://schemas.openxmlformats.org/drawingml/2006/main" sz="3400" i="1">
                          <a:solidFill>
                            <a:srgbClr val="000000"/>
                          </a:solidFill>
                          <a:latin typeface="Cambria Math" panose="02040503050406030204" pitchFamily="18" charset="0"/>
                        </a:rPr>
                        <m:t>)</m:t>
                      </m:r>
                    </m:num>
                    <m:den>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y</m:t>
                          </m:r>
                        </m:e>
                        <m:sub>
                          <m:r>
                            <a:rPr xmlns:a="http://schemas.openxmlformats.org/drawingml/2006/main" sz="3400" i="1">
                              <a:solidFill>
                                <a:srgbClr val="000000"/>
                              </a:solidFill>
                              <a:latin typeface="Cambria Math" panose="02040503050406030204" pitchFamily="18" charset="0"/>
                            </a:rPr>
                            <m:t>i</m:t>
                          </m:r>
                        </m:sub>
                      </m:sSub>
                      <m:r>
                        <a:rPr xmlns:a="http://schemas.openxmlformats.org/drawingml/2006/main" sz="3400" i="1">
                          <a:solidFill>
                            <a:srgbClr val="000000"/>
                          </a:solidFill>
                          <a:latin typeface="Cambria Math" panose="02040503050406030204" pitchFamily="18" charset="0"/>
                        </a:rPr>
                        <m:t>)</m:t>
                      </m:r>
                    </m:den>
                  </m:f>
                </m:oMath>
              </m:oMathPara>
            </a14:m>
            <a:endParaRPr sz="3400"/>
          </a:p>
        </p:txBody>
      </p:sp>
      <p:sp>
        <p:nvSpPr>
          <p:cNvPr id="384" name="Equation"/>
          <p:cNvSpPr txBox="1"/>
          <p:nvPr/>
        </p:nvSpPr>
        <p:spPr>
          <a:xfrm>
            <a:off x="9428703" y="10985744"/>
            <a:ext cx="5526594" cy="1272887"/>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3400" i="1">
                      <a:solidFill>
                        <a:srgbClr val="000000"/>
                      </a:solidFill>
                      <a:latin typeface="Cambria Math" panose="02040503050406030204" pitchFamily="18" charset="0"/>
                    </a:rPr>
                    <m:t>D</m:t>
                  </m:r>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y</m:t>
                      </m:r>
                    </m:e>
                    <m:sub>
                      <m:r>
                        <a:rPr xmlns:a="http://schemas.openxmlformats.org/drawingml/2006/main" sz="3400" i="1">
                          <a:solidFill>
                            <a:srgbClr val="000000"/>
                          </a:solidFill>
                          <a:latin typeface="Cambria Math" panose="02040503050406030204" pitchFamily="18" charset="0"/>
                        </a:rPr>
                        <m:t>i</m:t>
                      </m:r>
                    </m:sub>
                  </m:sSub>
                  <m:r>
                    <a:rPr xmlns:a="http://schemas.openxmlformats.org/drawingml/2006/main" sz="3400" i="1">
                      <a:solidFill>
                        <a:srgbClr val="000000"/>
                      </a:solidFill>
                      <a:latin typeface="Cambria Math" panose="02040503050406030204" pitchFamily="18" charset="0"/>
                    </a:rPr>
                    <m:t>)</m:t>
                  </m:r>
                  <m:r>
                    <a:rPr xmlns:a="http://schemas.openxmlformats.org/drawingml/2006/main" sz="3400" i="1">
                      <a:solidFill>
                        <a:srgbClr val="000000"/>
                      </a:solidFill>
                      <a:latin typeface="Cambria Math" panose="02040503050406030204" pitchFamily="18" charset="0"/>
                    </a:rPr>
                    <m:t>=</m:t>
                  </m:r>
                  <m:limLow>
                    <m:e>
                      <m:r>
                        <a:rPr xmlns:a="http://schemas.openxmlformats.org/drawingml/2006/main" sz="3400" i="1">
                          <a:solidFill>
                            <a:srgbClr val="000000"/>
                          </a:solidFill>
                          <a:latin typeface="Cambria Math" panose="02040503050406030204" pitchFamily="18" charset="0"/>
                        </a:rPr>
                        <m:t>∑</m:t>
                      </m:r>
                    </m:e>
                    <m:lim>
                      <m:r>
                        <a:rPr xmlns:a="http://schemas.openxmlformats.org/drawingml/2006/main" sz="3400" i="1">
                          <a:solidFill>
                            <a:srgbClr val="000000"/>
                          </a:solidFill>
                          <a:latin typeface="Cambria Math" panose="02040503050406030204" pitchFamily="18" charset="0"/>
                        </a:rPr>
                        <m:t>j</m:t>
                      </m:r>
                    </m:lim>
                  </m:limLow>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n</m:t>
                      </m:r>
                    </m:e>
                    <m:sub>
                      <m:r>
                        <a:rPr xmlns:a="http://schemas.openxmlformats.org/drawingml/2006/main" sz="3400" i="1">
                          <a:solidFill>
                            <a:srgbClr val="000000"/>
                          </a:solidFill>
                          <a:latin typeface="Cambria Math" panose="02040503050406030204" pitchFamily="18" charset="0"/>
                        </a:rPr>
                        <m:t>j</m:t>
                      </m:r>
                    </m:sub>
                  </m:sSub>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y</m:t>
                      </m:r>
                    </m:e>
                    <m:sub>
                      <m:r>
                        <a:rPr xmlns:a="http://schemas.openxmlformats.org/drawingml/2006/main" sz="3400" i="1">
                          <a:solidFill>
                            <a:srgbClr val="000000"/>
                          </a:solidFill>
                          <a:latin typeface="Cambria Math" panose="02040503050406030204" pitchFamily="18" charset="0"/>
                        </a:rPr>
                        <m:t>i</m:t>
                      </m:r>
                    </m:sub>
                  </m:sSub>
                  <m:r>
                    <a:rPr xmlns:a="http://schemas.openxmlformats.org/drawingml/2006/main" sz="3400" i="1">
                      <a:solidFill>
                        <a:srgbClr val="000000"/>
                      </a:solidFill>
                      <a:latin typeface="Cambria Math" panose="02040503050406030204" pitchFamily="18" charset="0"/>
                    </a:rPr>
                    <m:t>)</m:t>
                  </m:r>
                  <m:sSub>
                    <m:e>
                      <m:r>
                        <m:rPr>
                          <m:sty m:val="p"/>
                        </m:rPr>
                        <a:rPr xmlns:a="http://schemas.openxmlformats.org/drawingml/2006/main" sz="3400" i="1">
                          <a:solidFill>
                            <a:srgbClr val="000000"/>
                          </a:solidFill>
                          <a:latin typeface="Cambria Math" panose="02040503050406030204" pitchFamily="18" charset="0"/>
                        </a:rPr>
                        <m:t>ln</m:t>
                      </m:r>
                    </m:e>
                    <m:sub>
                      <m:r>
                        <a:rPr xmlns:a="http://schemas.openxmlformats.org/drawingml/2006/main" sz="3400" i="1">
                          <a:solidFill>
                            <a:srgbClr val="000000"/>
                          </a:solidFill>
                          <a:latin typeface="Cambria Math" panose="02040503050406030204" pitchFamily="18" charset="0"/>
                        </a:rPr>
                        <m:t>2</m:t>
                      </m:r>
                    </m:sub>
                  </m:sSub>
                  <m:f>
                    <m:fPr>
                      <m:ctrlPr>
                        <a:rPr xmlns:a="http://schemas.openxmlformats.org/drawingml/2006/main" sz="3400" i="1">
                          <a:solidFill>
                            <a:srgbClr val="000000"/>
                          </a:solidFill>
                          <a:latin typeface="Cambria Math" panose="02040503050406030204" pitchFamily="18" charset="0"/>
                        </a:rPr>
                      </m:ctrlPr>
                      <m:type m:val="bar"/>
                    </m:fPr>
                    <m:num>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n</m:t>
                          </m:r>
                        </m:e>
                        <m:sub>
                          <m:r>
                            <a:rPr xmlns:a="http://schemas.openxmlformats.org/drawingml/2006/main" sz="3400" i="1">
                              <a:solidFill>
                                <a:srgbClr val="000000"/>
                              </a:solidFill>
                              <a:latin typeface="Cambria Math" panose="02040503050406030204" pitchFamily="18" charset="0"/>
                            </a:rPr>
                            <m:t>j</m:t>
                          </m:r>
                        </m:sub>
                      </m:sSub>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y</m:t>
                          </m:r>
                        </m:e>
                        <m:sub>
                          <m:r>
                            <a:rPr xmlns:a="http://schemas.openxmlformats.org/drawingml/2006/main" sz="3400" i="1">
                              <a:solidFill>
                                <a:srgbClr val="000000"/>
                              </a:solidFill>
                              <a:latin typeface="Cambria Math" panose="02040503050406030204" pitchFamily="18" charset="0"/>
                            </a:rPr>
                            <m:t>i</m:t>
                          </m:r>
                        </m:sub>
                      </m:sSub>
                      <m:r>
                        <a:rPr xmlns:a="http://schemas.openxmlformats.org/drawingml/2006/main" sz="3400" i="1">
                          <a:solidFill>
                            <a:srgbClr val="000000"/>
                          </a:solidFill>
                          <a:latin typeface="Cambria Math" panose="02040503050406030204" pitchFamily="18" charset="0"/>
                        </a:rPr>
                        <m:t>)</m:t>
                      </m:r>
                    </m:num>
                    <m:den>
                      <m:r>
                        <a:rPr xmlns:a="http://schemas.openxmlformats.org/drawingml/2006/main" sz="3400" i="1">
                          <a:solidFill>
                            <a:srgbClr val="000000"/>
                          </a:solidFill>
                          <a:latin typeface="Cambria Math" panose="02040503050406030204" pitchFamily="18" charset="0"/>
                        </a:rPr>
                        <m:t>p</m:t>
                      </m:r>
                      <m:r>
                        <a:rPr xmlns:a="http://schemas.openxmlformats.org/drawingml/2006/main" sz="3400" i="1">
                          <a:solidFill>
                            <a:srgbClr val="000000"/>
                          </a:solidFill>
                          <a:latin typeface="Cambria Math" panose="02040503050406030204" pitchFamily="18" charset="0"/>
                        </a:rPr>
                        <m:t>(</m:t>
                      </m:r>
                      <m:sSub>
                        <m:e>
                          <m:r>
                            <a:rPr xmlns:a="http://schemas.openxmlformats.org/drawingml/2006/main" sz="3400" i="1">
                              <a:solidFill>
                                <a:srgbClr val="000000"/>
                              </a:solidFill>
                              <a:latin typeface="Cambria Math" panose="02040503050406030204" pitchFamily="18" charset="0"/>
                            </a:rPr>
                            <m:t>n</m:t>
                          </m:r>
                        </m:e>
                        <m:sub>
                          <m:r>
                            <a:rPr xmlns:a="http://schemas.openxmlformats.org/drawingml/2006/main" sz="3400" i="1">
                              <a:solidFill>
                                <a:srgbClr val="000000"/>
                              </a:solidFill>
                              <a:latin typeface="Cambria Math" panose="02040503050406030204" pitchFamily="18" charset="0"/>
                            </a:rPr>
                            <m:t>j</m:t>
                          </m:r>
                        </m:sub>
                      </m:sSub>
                      <m:r>
                        <a:rPr xmlns:a="http://schemas.openxmlformats.org/drawingml/2006/main" sz="3400" i="1">
                          <a:solidFill>
                            <a:srgbClr val="000000"/>
                          </a:solidFill>
                          <a:latin typeface="Cambria Math" panose="02040503050406030204" pitchFamily="18" charset="0"/>
                        </a:rPr>
                        <m:t>)</m:t>
                      </m:r>
                    </m:den>
                  </m:f>
                </m:oMath>
              </m:oMathPara>
            </a14:m>
            <a:endParaRPr sz="3400"/>
          </a:p>
        </p:txBody>
      </p:sp>
      <p:sp>
        <p:nvSpPr>
          <p:cNvPr id="385" name="This is called the “mutual information”"/>
          <p:cNvSpPr txBox="1"/>
          <p:nvPr/>
        </p:nvSpPr>
        <p:spPr>
          <a:xfrm>
            <a:off x="17771175" y="4723720"/>
            <a:ext cx="6365393" cy="523086"/>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2800">
                <a:solidFill>
                  <a:srgbClr val="FFFFFF"/>
                </a:solidFill>
                <a:latin typeface="Helvetica Neue Medium"/>
                <a:ea typeface="Helvetica Neue Medium"/>
                <a:cs typeface="Helvetica Neue Medium"/>
                <a:sym typeface="Helvetica Neue Medium"/>
              </a:defRPr>
            </a:lvl1pPr>
          </a:lstStyle>
          <a:p>
            <a:pPr/>
            <a:r>
              <a:t>This is called the “mutual information”</a:t>
            </a:r>
          </a:p>
        </p:txBody>
      </p:sp>
      <p:sp>
        <p:nvSpPr>
          <p:cNvPr id="386" name="This is called the “Kullback-Leibler (KL) divergence”"/>
          <p:cNvSpPr txBox="1"/>
          <p:nvPr/>
        </p:nvSpPr>
        <p:spPr>
          <a:xfrm>
            <a:off x="15230729" y="8570091"/>
            <a:ext cx="8619186" cy="523086"/>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2800">
                <a:solidFill>
                  <a:srgbClr val="FFFFFF"/>
                </a:solidFill>
                <a:latin typeface="Helvetica Neue Medium"/>
                <a:ea typeface="Helvetica Neue Medium"/>
                <a:cs typeface="Helvetica Neue Medium"/>
                <a:sym typeface="Helvetica Neue Medium"/>
              </a:defRPr>
            </a:lvl1pPr>
          </a:lstStyle>
          <a:p>
            <a:pPr/>
            <a:r>
              <a:t>This is called the “Kullback-Leibler (KL) divergence”</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90" name="Fig_1_Statistics_Neighborhood UPDATED.001.jpg" descr="Fig_1_Statistics_Neighborhood UPDATED.001.jpg"/>
          <p:cNvPicPr>
            <a:picLocks noChangeAspect="1"/>
          </p:cNvPicPr>
          <p:nvPr/>
        </p:nvPicPr>
        <p:blipFill>
          <a:blip r:embed="rId3">
            <a:extLst/>
          </a:blip>
          <a:stretch>
            <a:fillRect/>
          </a:stretch>
        </p:blipFill>
        <p:spPr>
          <a:xfrm>
            <a:off x="2983607" y="-155889"/>
            <a:ext cx="18595379" cy="13946536"/>
          </a:xfrm>
          <a:prstGeom prst="rect">
            <a:avLst/>
          </a:prstGeom>
          <a:ln w="12700">
            <a:miter lim="400000"/>
          </a:ln>
        </p:spPr>
      </p:pic>
      <p:sp>
        <p:nvSpPr>
          <p:cNvPr id="391" name="Line"/>
          <p:cNvSpPr/>
          <p:nvPr/>
        </p:nvSpPr>
        <p:spPr>
          <a:xfrm flipV="1">
            <a:off x="9419125" y="1311066"/>
            <a:ext cx="10584932" cy="728227"/>
          </a:xfrm>
          <a:prstGeom prst="line">
            <a:avLst/>
          </a:prstGeom>
          <a:ln w="139700">
            <a:solidFill>
              <a:srgbClr val="FF40FF"/>
            </a:solidFill>
            <a:miter lim="400000"/>
            <a:headEnd type="oval"/>
          </a:ln>
          <a:effectLst>
            <a:outerShdw sx="100000" sy="100000" kx="0" ky="0" algn="b" rotWithShape="0" blurRad="266700" dist="685800" dir="5400000">
              <a:srgbClr val="000000"/>
            </a:outerShdw>
            <a:reflection blurRad="0" stA="50000" stPos="0" endA="0" endPos="40000" dist="0" dir="5400000" fadeDir="5400000" sx="100000" sy="-100000" kx="0" ky="0" algn="bl" rotWithShape="0"/>
          </a:effectLst>
        </p:spPr>
        <p:txBody>
          <a:bodyPr lIns="71437" tIns="71437" rIns="71437" bIns="71437" anchor="ctr"/>
          <a:lstStyle/>
          <a:p>
            <a:pPr defTabSz="821531">
              <a:defRPr sz="5000">
                <a:solidFill>
                  <a:srgbClr val="000000"/>
                </a:solidFill>
                <a:latin typeface="Helvetica Neue Light"/>
                <a:ea typeface="Helvetica Neue Light"/>
                <a:cs typeface="Helvetica Neue Light"/>
                <a:sym typeface="Helvetica Neue Light"/>
              </a:defRPr>
            </a:pPr>
          </a:p>
        </p:txBody>
      </p:sp>
      <p:sp>
        <p:nvSpPr>
          <p:cNvPr id="392" name="Line"/>
          <p:cNvSpPr/>
          <p:nvPr/>
        </p:nvSpPr>
        <p:spPr>
          <a:xfrm flipV="1">
            <a:off x="7547922" y="2847700"/>
            <a:ext cx="9725811" cy="3349788"/>
          </a:xfrm>
          <a:prstGeom prst="line">
            <a:avLst/>
          </a:prstGeom>
          <a:ln w="139700">
            <a:solidFill>
              <a:srgbClr val="FF40FF"/>
            </a:solidFill>
            <a:miter lim="400000"/>
            <a:headEnd type="oval"/>
          </a:ln>
          <a:effectLst>
            <a:outerShdw sx="100000" sy="100000" kx="0" ky="0" algn="b" rotWithShape="0" blurRad="266700" dist="685800" dir="5400000">
              <a:srgbClr val="000000"/>
            </a:outerShdw>
          </a:effectLst>
        </p:spPr>
        <p:txBody>
          <a:bodyPr lIns="71437" tIns="71437" rIns="71437" bIns="71437" anchor="ctr"/>
          <a:lstStyle/>
          <a:p>
            <a:pPr defTabSz="821531">
              <a:defRPr sz="5000">
                <a:solidFill>
                  <a:srgbClr val="000000"/>
                </a:solidFill>
                <a:latin typeface="Helvetica Neue Light"/>
                <a:ea typeface="Helvetica Neue Light"/>
                <a:cs typeface="Helvetica Neue Light"/>
                <a:sym typeface="Helvetica Neue Light"/>
              </a:defRPr>
            </a:pPr>
          </a:p>
        </p:txBody>
      </p:sp>
      <p:sp>
        <p:nvSpPr>
          <p:cNvPr id="393" name="Line"/>
          <p:cNvSpPr/>
          <p:nvPr/>
        </p:nvSpPr>
        <p:spPr>
          <a:xfrm flipV="1">
            <a:off x="7776681" y="5132186"/>
            <a:ext cx="8034878" cy="5030585"/>
          </a:xfrm>
          <a:prstGeom prst="line">
            <a:avLst/>
          </a:prstGeom>
          <a:ln w="139700">
            <a:solidFill>
              <a:srgbClr val="FF40FF"/>
            </a:solidFill>
            <a:miter lim="400000"/>
            <a:headEnd type="oval"/>
          </a:ln>
          <a:effectLst>
            <a:outerShdw sx="100000" sy="100000" kx="0" ky="0" algn="b" rotWithShape="0" blurRad="266700" dist="685800" dir="5400000">
              <a:srgbClr val="000000"/>
            </a:outerShdw>
          </a:effectLst>
        </p:spPr>
        <p:txBody>
          <a:bodyPr lIns="71437" tIns="71437" rIns="71437" bIns="71437" anchor="ctr"/>
          <a:lstStyle/>
          <a:p>
            <a:pPr defTabSz="821531">
              <a:defRPr sz="5000">
                <a:solidFill>
                  <a:srgbClr val="000000"/>
                </a:solidFill>
                <a:latin typeface="Helvetica Neue Light"/>
                <a:ea typeface="Helvetica Neue Light"/>
                <a:cs typeface="Helvetica Neue Light"/>
                <a:sym typeface="Helvetica Neue Light"/>
              </a:defRPr>
            </a:pPr>
          </a:p>
        </p:txBody>
      </p:sp>
      <p:sp>
        <p:nvSpPr>
          <p:cNvPr id="394" name="Income Distribution…"/>
          <p:cNvSpPr txBox="1"/>
          <p:nvPr/>
        </p:nvSpPr>
        <p:spPr>
          <a:xfrm>
            <a:off x="15243729" y="11660897"/>
            <a:ext cx="3599435" cy="1071624"/>
          </a:xfrm>
          <a:prstGeom prst="rect">
            <a:avLst/>
          </a:prstGeom>
          <a:solidFill>
            <a:srgbClr val="EF5FA7"/>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sz="3000">
                <a:solidFill>
                  <a:srgbClr val="FFFFFF"/>
                </a:solidFill>
                <a:latin typeface="Helvetica Neue Medium"/>
                <a:ea typeface="Helvetica Neue Medium"/>
                <a:cs typeface="Helvetica Neue Medium"/>
                <a:sym typeface="Helvetica Neue Medium"/>
              </a:defRPr>
            </a:pPr>
            <a:r>
              <a:t>Income Distribution</a:t>
            </a:r>
          </a:p>
          <a:p>
            <a:pPr defTabSz="821531">
              <a:defRPr sz="3000">
                <a:solidFill>
                  <a:srgbClr val="FFFFFF"/>
                </a:solidFill>
                <a:latin typeface="Helvetica Neue Medium"/>
                <a:ea typeface="Helvetica Neue Medium"/>
                <a:cs typeface="Helvetica Neue Medium"/>
                <a:sym typeface="Helvetica Neue Medium"/>
              </a:defRPr>
            </a:pPr>
            <a:r>
              <a:t>~lognormal</a:t>
            </a:r>
          </a:p>
        </p:txBody>
      </p:sp>
      <p:sp>
        <p:nvSpPr>
          <p:cNvPr id="395" name="New York City"/>
          <p:cNvSpPr txBox="1"/>
          <p:nvPr/>
        </p:nvSpPr>
        <p:spPr>
          <a:xfrm>
            <a:off x="767678" y="3222476"/>
            <a:ext cx="2741677"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New York City</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99" name="Information &amp; Spatial Selection"/>
          <p:cNvSpPr txBox="1"/>
          <p:nvPr/>
        </p:nvSpPr>
        <p:spPr>
          <a:xfrm>
            <a:off x="7950517" y="500643"/>
            <a:ext cx="8482966" cy="88645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Neue Light"/>
                <a:ea typeface="Helvetica Neue Light"/>
                <a:cs typeface="Helvetica Neue Light"/>
                <a:sym typeface="Helvetica Neue Light"/>
              </a:defRPr>
            </a:lvl1pPr>
          </a:lstStyle>
          <a:p>
            <a:pPr/>
            <a:r>
              <a:t>Information &amp; Spatial Selection</a:t>
            </a:r>
          </a:p>
        </p:txBody>
      </p:sp>
      <p:pic>
        <p:nvPicPr>
          <p:cNvPr id="400" name="Screen Shot 2014-12-15 at 11.34.27 PM.png" descr="Screen Shot 2014-12-15 at 11.34.27 PM.png"/>
          <p:cNvPicPr>
            <a:picLocks noChangeAspect="1"/>
          </p:cNvPicPr>
          <p:nvPr/>
        </p:nvPicPr>
        <p:blipFill>
          <a:blip r:embed="rId3">
            <a:extLst/>
          </a:blip>
          <a:stretch>
            <a:fillRect/>
          </a:stretch>
        </p:blipFill>
        <p:spPr>
          <a:xfrm>
            <a:off x="8767374" y="1993671"/>
            <a:ext cx="6849253" cy="1961050"/>
          </a:xfrm>
          <a:prstGeom prst="rect">
            <a:avLst/>
          </a:prstGeom>
          <a:ln w="12700">
            <a:miter lim="400000"/>
          </a:ln>
        </p:spPr>
      </p:pic>
      <p:pic>
        <p:nvPicPr>
          <p:cNvPr id="401" name="Line Line" descr="Line Line"/>
          <p:cNvPicPr>
            <a:picLocks noChangeAspect="0"/>
          </p:cNvPicPr>
          <p:nvPr/>
        </p:nvPicPr>
        <p:blipFill>
          <a:blip r:embed="rId4">
            <a:extLst/>
          </a:blip>
          <a:stretch>
            <a:fillRect/>
          </a:stretch>
        </p:blipFill>
        <p:spPr>
          <a:xfrm rot="13500000">
            <a:off x="13737861" y="3735514"/>
            <a:ext cx="1881256" cy="616410"/>
          </a:xfrm>
          <a:prstGeom prst="rect">
            <a:avLst/>
          </a:prstGeom>
        </p:spPr>
      </p:pic>
      <p:pic>
        <p:nvPicPr>
          <p:cNvPr id="403" name="Line Line" descr="Line Line"/>
          <p:cNvPicPr>
            <a:picLocks noChangeAspect="0"/>
          </p:cNvPicPr>
          <p:nvPr/>
        </p:nvPicPr>
        <p:blipFill>
          <a:blip r:embed="rId5">
            <a:extLst/>
          </a:blip>
          <a:stretch>
            <a:fillRect/>
          </a:stretch>
        </p:blipFill>
        <p:spPr>
          <a:xfrm rot="18900000">
            <a:off x="7755478" y="3735334"/>
            <a:ext cx="1764805" cy="616410"/>
          </a:xfrm>
          <a:prstGeom prst="rect">
            <a:avLst/>
          </a:prstGeom>
        </p:spPr>
      </p:pic>
      <p:pic>
        <p:nvPicPr>
          <p:cNvPr id="405" name="Screen Shot 2014-12-15 at 11.35.46 PM.png" descr="Screen Shot 2014-12-15 at 11.35.46 PM.png"/>
          <p:cNvPicPr>
            <a:picLocks noChangeAspect="1"/>
          </p:cNvPicPr>
          <p:nvPr/>
        </p:nvPicPr>
        <p:blipFill>
          <a:blip r:embed="rId6">
            <a:extLst/>
          </a:blip>
          <a:stretch>
            <a:fillRect/>
          </a:stretch>
        </p:blipFill>
        <p:spPr>
          <a:xfrm>
            <a:off x="4926724" y="11597680"/>
            <a:ext cx="7179469" cy="1446610"/>
          </a:xfrm>
          <a:prstGeom prst="rect">
            <a:avLst/>
          </a:prstGeom>
          <a:ln w="12700">
            <a:miter lim="400000"/>
          </a:ln>
        </p:spPr>
      </p:pic>
      <p:pic>
        <p:nvPicPr>
          <p:cNvPr id="406" name="Screen Shot 2014-12-15 at 11.35.41 PM.png" descr="Screen Shot 2014-12-15 at 11.35.41 PM.png"/>
          <p:cNvPicPr>
            <a:picLocks noChangeAspect="1"/>
          </p:cNvPicPr>
          <p:nvPr/>
        </p:nvPicPr>
        <p:blipFill>
          <a:blip r:embed="rId7">
            <a:extLst/>
          </a:blip>
          <a:stretch>
            <a:fillRect/>
          </a:stretch>
        </p:blipFill>
        <p:spPr>
          <a:xfrm>
            <a:off x="3498289" y="11666754"/>
            <a:ext cx="1803798" cy="946548"/>
          </a:xfrm>
          <a:prstGeom prst="rect">
            <a:avLst/>
          </a:prstGeom>
          <a:ln w="12700">
            <a:miter lim="400000"/>
          </a:ln>
        </p:spPr>
      </p:pic>
      <p:pic>
        <p:nvPicPr>
          <p:cNvPr id="407" name="Screen Shot 2014-12-15 at 11.35.30 PM.png" descr="Screen Shot 2014-12-15 at 11.35.30 PM.png"/>
          <p:cNvPicPr>
            <a:picLocks noChangeAspect="1"/>
          </p:cNvPicPr>
          <p:nvPr/>
        </p:nvPicPr>
        <p:blipFill>
          <a:blip r:embed="rId8">
            <a:extLst/>
          </a:blip>
          <a:stretch>
            <a:fillRect/>
          </a:stretch>
        </p:blipFill>
        <p:spPr>
          <a:xfrm>
            <a:off x="3630522" y="9971734"/>
            <a:ext cx="10801782" cy="1502858"/>
          </a:xfrm>
          <a:prstGeom prst="rect">
            <a:avLst/>
          </a:prstGeom>
          <a:ln w="12700">
            <a:miter lim="400000"/>
          </a:ln>
        </p:spPr>
      </p:pic>
      <p:pic>
        <p:nvPicPr>
          <p:cNvPr id="408" name="Screen Shot 2014-12-15 at 11.34.45 PM.png" descr="Screen Shot 2014-12-15 at 11.34.45 PM.png"/>
          <p:cNvPicPr>
            <a:picLocks noChangeAspect="1"/>
          </p:cNvPicPr>
          <p:nvPr/>
        </p:nvPicPr>
        <p:blipFill>
          <a:blip r:embed="rId9">
            <a:extLst/>
          </a:blip>
          <a:stretch>
            <a:fillRect/>
          </a:stretch>
        </p:blipFill>
        <p:spPr>
          <a:xfrm>
            <a:off x="3939579" y="6412091"/>
            <a:ext cx="16504674" cy="2008606"/>
          </a:xfrm>
          <a:prstGeom prst="rect">
            <a:avLst/>
          </a:prstGeom>
          <a:ln w="12700">
            <a:miter lim="400000"/>
          </a:ln>
        </p:spPr>
      </p:pic>
      <p:sp>
        <p:nvSpPr>
          <p:cNvPr id="409" name="Bayes Theorem"/>
          <p:cNvSpPr txBox="1"/>
          <p:nvPr/>
        </p:nvSpPr>
        <p:spPr>
          <a:xfrm>
            <a:off x="4303755" y="8318563"/>
            <a:ext cx="3634156" cy="713077"/>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800">
                <a:solidFill>
                  <a:srgbClr val="FFFFFF"/>
                </a:solidFill>
                <a:latin typeface="Helvetica Neue Medium"/>
                <a:ea typeface="Helvetica Neue Medium"/>
                <a:cs typeface="Helvetica Neue Medium"/>
                <a:sym typeface="Helvetica Neue Medium"/>
              </a:defRPr>
            </a:lvl1pPr>
          </a:lstStyle>
          <a:p>
            <a:pPr/>
            <a:r>
              <a:t>Bayes Theorem</a:t>
            </a:r>
          </a:p>
        </p:txBody>
      </p:sp>
      <p:sp>
        <p:nvSpPr>
          <p:cNvPr id="410" name="Information…"/>
          <p:cNvSpPr txBox="1"/>
          <p:nvPr/>
        </p:nvSpPr>
        <p:spPr>
          <a:xfrm>
            <a:off x="14897397" y="10162320"/>
            <a:ext cx="6657168" cy="11216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defTabSz="821531">
              <a:defRPr sz="3200">
                <a:solidFill>
                  <a:srgbClr val="FF2600"/>
                </a:solidFill>
                <a:latin typeface="Helvetica Neue Light"/>
                <a:ea typeface="Helvetica Neue Light"/>
                <a:cs typeface="Helvetica Neue Light"/>
                <a:sym typeface="Helvetica Neue Light"/>
              </a:defRPr>
            </a:pPr>
            <a:r>
              <a:t>Information </a:t>
            </a:r>
          </a:p>
          <a:p>
            <a:pPr defTabSz="821531">
              <a:defRPr sz="3200">
                <a:solidFill>
                  <a:srgbClr val="FF2600"/>
                </a:solidFill>
                <a:latin typeface="Helvetica Neue Light"/>
                <a:ea typeface="Helvetica Neue Light"/>
                <a:cs typeface="Helvetica Neue Light"/>
                <a:sym typeface="Helvetica Neue Light"/>
              </a:defRPr>
            </a:pPr>
            <a:r>
              <a:t>to explain neighborhood j</a:t>
            </a:r>
          </a:p>
        </p:txBody>
      </p:sp>
      <p:sp>
        <p:nvSpPr>
          <p:cNvPr id="411" name="Information…"/>
          <p:cNvSpPr txBox="1"/>
          <p:nvPr/>
        </p:nvSpPr>
        <p:spPr>
          <a:xfrm>
            <a:off x="13996750" y="11331534"/>
            <a:ext cx="7554127" cy="1616988"/>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defTabSz="821531">
              <a:defRPr sz="3200">
                <a:solidFill>
                  <a:srgbClr val="FF2600"/>
                </a:solidFill>
                <a:latin typeface="Helvetica Neue Light"/>
                <a:ea typeface="Helvetica Neue Light"/>
                <a:cs typeface="Helvetica Neue Light"/>
                <a:sym typeface="Helvetica Neue Light"/>
              </a:defRPr>
            </a:pPr>
            <a:r>
              <a:t>Information </a:t>
            </a:r>
          </a:p>
          <a:p>
            <a:pPr defTabSz="821531">
              <a:defRPr sz="3200">
                <a:solidFill>
                  <a:srgbClr val="FF2600"/>
                </a:solidFill>
                <a:latin typeface="Helvetica Neue Light"/>
                <a:ea typeface="Helvetica Neue Light"/>
                <a:cs typeface="Helvetica Neue Light"/>
                <a:sym typeface="Helvetica Neue Light"/>
              </a:defRPr>
            </a:pPr>
            <a:r>
              <a:t>between neighborhoods and income </a:t>
            </a:r>
          </a:p>
          <a:p>
            <a:pPr defTabSz="821531">
              <a:defRPr sz="3200">
                <a:solidFill>
                  <a:srgbClr val="FF2600"/>
                </a:solidFill>
                <a:latin typeface="Helvetica Neue Light"/>
                <a:ea typeface="Helvetica Neue Light"/>
                <a:cs typeface="Helvetica Neue Light"/>
                <a:sym typeface="Helvetica Neue Light"/>
              </a:defRPr>
            </a:pPr>
            <a:r>
              <a:t>for a city</a:t>
            </a:r>
          </a:p>
        </p:txBody>
      </p:sp>
      <p:sp>
        <p:nvSpPr>
          <p:cNvPr id="412" name="Income distribution for…"/>
          <p:cNvSpPr txBox="1"/>
          <p:nvPr/>
        </p:nvSpPr>
        <p:spPr>
          <a:xfrm>
            <a:off x="5734010" y="4614289"/>
            <a:ext cx="4190671" cy="113823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100"/>
            </a:pPr>
            <a:r>
              <a:t>Income distribution for </a:t>
            </a:r>
          </a:p>
          <a:p>
            <a:pPr>
              <a:defRPr sz="3100"/>
            </a:pPr>
            <a:r>
              <a:t>neighborhood </a:t>
            </a:r>
            <a14:m>
              <m:oMath>
                <m:r>
                  <a:rPr xmlns:a="http://schemas.openxmlformats.org/drawingml/2006/main" sz="3700" i="1">
                    <a:solidFill>
                      <a:srgbClr val="5E5E5E"/>
                    </a:solidFill>
                    <a:latin typeface="Cambria Math" panose="02040503050406030204" pitchFamily="18" charset="0"/>
                  </a:rPr>
                  <m:t>i</m:t>
                </m:r>
              </m:oMath>
            </a14:m>
          </a:p>
        </p:txBody>
      </p:sp>
      <p:sp>
        <p:nvSpPr>
          <p:cNvPr id="413" name="Income distribution for whole city population"/>
          <p:cNvSpPr txBox="1"/>
          <p:nvPr/>
        </p:nvSpPr>
        <p:spPr>
          <a:xfrm>
            <a:off x="12270872" y="4896817"/>
            <a:ext cx="7938301" cy="57317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100"/>
            </a:lvl1pPr>
          </a:lstStyle>
          <a:p>
            <a:pPr/>
            <a:r>
              <a:t>Income distribution for whole city population</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8" name="the-truly-disadvantaged.jpg" descr="the-truly-disadvantaged.jpg"/>
          <p:cNvPicPr>
            <a:picLocks noChangeAspect="1"/>
          </p:cNvPicPr>
          <p:nvPr/>
        </p:nvPicPr>
        <p:blipFill>
          <a:blip r:embed="rId3">
            <a:extLst/>
          </a:blip>
          <a:stretch>
            <a:fillRect/>
          </a:stretch>
        </p:blipFill>
        <p:spPr>
          <a:xfrm>
            <a:off x="2508172" y="410957"/>
            <a:ext cx="9000742" cy="9000742"/>
          </a:xfrm>
          <a:prstGeom prst="rect">
            <a:avLst/>
          </a:prstGeom>
          <a:ln w="12700">
            <a:miter lim="400000"/>
          </a:ln>
        </p:spPr>
      </p:pic>
      <p:pic>
        <p:nvPicPr>
          <p:cNvPr id="179" name="maxresdefault.jpg" descr="maxresdefault.jpg"/>
          <p:cNvPicPr>
            <a:picLocks noChangeAspect="1"/>
          </p:cNvPicPr>
          <p:nvPr/>
        </p:nvPicPr>
        <p:blipFill>
          <a:blip r:embed="rId4">
            <a:extLst/>
          </a:blip>
          <a:srcRect l="13902" t="0" r="24221" b="0"/>
          <a:stretch>
            <a:fillRect/>
          </a:stretch>
        </p:blipFill>
        <p:spPr>
          <a:xfrm>
            <a:off x="14396586" y="326136"/>
            <a:ext cx="6630364" cy="6012843"/>
          </a:xfrm>
          <a:prstGeom prst="rect">
            <a:avLst/>
          </a:prstGeom>
          <a:ln w="12700">
            <a:miter lim="400000"/>
          </a:ln>
        </p:spPr>
      </p:pic>
      <p:sp>
        <p:nvSpPr>
          <p:cNvPr id="180" name="William Julius Wilson, 1987"/>
          <p:cNvSpPr txBox="1"/>
          <p:nvPr/>
        </p:nvSpPr>
        <p:spPr>
          <a:xfrm>
            <a:off x="15757556" y="6544806"/>
            <a:ext cx="5352619"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William Julius Wilson, 1987</a:t>
            </a:r>
          </a:p>
        </p:txBody>
      </p:sp>
      <p:sp>
        <p:nvSpPr>
          <p:cNvPr id="181" name="In ''The Truly Disadvantaged,'' Mr. Wilson takes on conservatives, liberals and civil rights leaders alike as he develops persuasive alternative explanations of what has gone wrong in the inner city and supports them with extensive data and research. For"/>
          <p:cNvSpPr txBox="1"/>
          <p:nvPr/>
        </p:nvSpPr>
        <p:spPr>
          <a:xfrm>
            <a:off x="4993485" y="9752409"/>
            <a:ext cx="15176563" cy="2962276"/>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defTabSz="642937">
              <a:defRPr sz="3000">
                <a:solidFill>
                  <a:srgbClr val="000000"/>
                </a:solidFill>
                <a:latin typeface="Times Roman"/>
                <a:ea typeface="Times Roman"/>
                <a:cs typeface="Times Roman"/>
                <a:sym typeface="Times Roman"/>
              </a:defRPr>
            </a:pPr>
            <a:r>
              <a:t>In ''The Truly Disadvantaged,'' </a:t>
            </a:r>
            <a:r>
              <a:rPr b="1"/>
              <a:t>Mr. Wilson takes on conservatives, liberals and civil rights leaders alike as he develops persuasive alternative explanations of what has gone wrong in the inner city and supports them with extensive data and research.</a:t>
            </a:r>
            <a:r>
              <a:t> For example, he explores the sharpening of class lines among blacks; the proportions of black men with annual incomes over $25,000 and those with annual incomes under $5,000 have both increased. Inequality of income is greater now among black families than among white families.</a:t>
            </a:r>
          </a:p>
        </p:txBody>
      </p:sp>
      <p:sp>
        <p:nvSpPr>
          <p:cNvPr id="182" name="NYtimes review"/>
          <p:cNvSpPr txBox="1"/>
          <p:nvPr/>
        </p:nvSpPr>
        <p:spPr>
          <a:xfrm>
            <a:off x="17939905" y="12780633"/>
            <a:ext cx="3172690"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NYtimes review</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17" name="NYC_Weights.jpg" descr="NYC_Weights.jpg"/>
          <p:cNvPicPr>
            <a:picLocks noChangeAspect="1"/>
          </p:cNvPicPr>
          <p:nvPr/>
        </p:nvPicPr>
        <p:blipFill>
          <a:blip r:embed="rId3">
            <a:extLst/>
          </a:blip>
          <a:stretch>
            <a:fillRect/>
          </a:stretch>
        </p:blipFill>
        <p:spPr>
          <a:xfrm>
            <a:off x="3048000" y="0"/>
            <a:ext cx="18288000" cy="13716000"/>
          </a:xfrm>
          <a:prstGeom prst="rect">
            <a:avLst/>
          </a:prstGeom>
          <a:ln w="12700">
            <a:miter lim="400000"/>
          </a:ln>
        </p:spPr>
      </p:pic>
      <p:sp>
        <p:nvSpPr>
          <p:cNvPr id="418" name="where the richest end up"/>
          <p:cNvSpPr txBox="1"/>
          <p:nvPr/>
        </p:nvSpPr>
        <p:spPr>
          <a:xfrm>
            <a:off x="671909" y="2937356"/>
            <a:ext cx="4759453" cy="585112"/>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where the richest end up</a:t>
            </a:r>
          </a:p>
        </p:txBody>
      </p:sp>
      <p:sp>
        <p:nvSpPr>
          <p:cNvPr id="419" name="where the poorest end up"/>
          <p:cNvSpPr txBox="1"/>
          <p:nvPr/>
        </p:nvSpPr>
        <p:spPr>
          <a:xfrm>
            <a:off x="19010022" y="3738346"/>
            <a:ext cx="4925264" cy="585113"/>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where the poorest end up</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23" name="Will David Koch’s 740 Park Co-op List for Sale?.jpg" descr="Will David Koch’s 740 Park Co-op List for Sale?.jpg"/>
          <p:cNvPicPr>
            <a:picLocks noChangeAspect="1"/>
          </p:cNvPicPr>
          <p:nvPr/>
        </p:nvPicPr>
        <p:blipFill>
          <a:blip r:embed="rId3">
            <a:extLst/>
          </a:blip>
          <a:stretch>
            <a:fillRect/>
          </a:stretch>
        </p:blipFill>
        <p:spPr>
          <a:xfrm>
            <a:off x="2264016" y="-6962046"/>
            <a:ext cx="22158656" cy="91755560"/>
          </a:xfrm>
          <a:prstGeom prst="rect">
            <a:avLst/>
          </a:prstGeom>
          <a:ln w="12700">
            <a:miter lim="400000"/>
          </a:ln>
        </p:spPr>
      </p:pic>
      <p:sp>
        <p:nvSpPr>
          <p:cNvPr id="424" name="Rectangle"/>
          <p:cNvSpPr/>
          <p:nvPr/>
        </p:nvSpPr>
        <p:spPr>
          <a:xfrm>
            <a:off x="17237774" y="3117831"/>
            <a:ext cx="4960962" cy="9888762"/>
          </a:xfrm>
          <a:prstGeom prst="rect">
            <a:avLst/>
          </a:prstGeom>
          <a:solidFill>
            <a:srgbClr val="FFFFFF"/>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28" name="DKL.pdf" descr="DKL.pdf"/>
          <p:cNvPicPr>
            <a:picLocks noChangeAspect="1"/>
          </p:cNvPicPr>
          <p:nvPr/>
        </p:nvPicPr>
        <p:blipFill>
          <a:blip r:embed="rId3">
            <a:extLst/>
          </a:blip>
          <a:stretch>
            <a:fillRect/>
          </a:stretch>
        </p:blipFill>
        <p:spPr>
          <a:xfrm>
            <a:off x="5449026" y="2185793"/>
            <a:ext cx="13485948" cy="10388708"/>
          </a:xfrm>
          <a:prstGeom prst="rect">
            <a:avLst/>
          </a:prstGeom>
          <a:ln w="12700">
            <a:miter lim="400000"/>
          </a:ln>
        </p:spPr>
      </p:pic>
      <p:sp>
        <p:nvSpPr>
          <p:cNvPr id="429" name="which income group is most segregated spatially?"/>
          <p:cNvSpPr txBox="1"/>
          <p:nvPr/>
        </p:nvSpPr>
        <p:spPr>
          <a:xfrm>
            <a:off x="6132989" y="791167"/>
            <a:ext cx="12903836" cy="77510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4200">
                <a:solidFill>
                  <a:srgbClr val="000000"/>
                </a:solidFill>
              </a:defRPr>
            </a:lvl1pPr>
          </a:lstStyle>
          <a:p>
            <a:pPr/>
            <a:r>
              <a:t>which income group is most segregated spatially?</a:t>
            </a:r>
          </a:p>
        </p:txBody>
      </p:sp>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33" name="NYC_DKL.png" descr="NYC_DKL.png"/>
          <p:cNvPicPr>
            <a:picLocks noChangeAspect="1"/>
          </p:cNvPicPr>
          <p:nvPr/>
        </p:nvPicPr>
        <p:blipFill>
          <a:blip r:embed="rId3">
            <a:extLst/>
          </a:blip>
          <a:stretch>
            <a:fillRect/>
          </a:stretch>
        </p:blipFill>
        <p:spPr>
          <a:xfrm>
            <a:off x="7358215" y="0"/>
            <a:ext cx="9667569" cy="13716001"/>
          </a:xfrm>
          <a:prstGeom prst="rect">
            <a:avLst/>
          </a:prstGeom>
          <a:ln w="12700">
            <a:miter lim="400000"/>
          </a:ln>
        </p:spPr>
      </p:pic>
      <p:sp>
        <p:nvSpPr>
          <p:cNvPr id="434" name="Microcosms of the City?"/>
          <p:cNvSpPr txBox="1"/>
          <p:nvPr/>
        </p:nvSpPr>
        <p:spPr>
          <a:xfrm>
            <a:off x="3351587" y="1543756"/>
            <a:ext cx="5131639" cy="651051"/>
          </a:xfrm>
          <a:prstGeom prst="rect">
            <a:avLst/>
          </a:prstGeom>
          <a:solidFill>
            <a:srgbClr val="5E5E5E"/>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400">
                <a:solidFill>
                  <a:srgbClr val="FFFFFF"/>
                </a:solidFill>
                <a:latin typeface="Helvetica Neue Medium"/>
                <a:ea typeface="Helvetica Neue Medium"/>
                <a:cs typeface="Helvetica Neue Medium"/>
                <a:sym typeface="Helvetica Neue Medium"/>
              </a:defRPr>
            </a:lvl1pPr>
          </a:lstStyle>
          <a:p>
            <a:pPr/>
            <a:r>
              <a:t>Microcosms of the City? </a:t>
            </a:r>
          </a:p>
        </p:txBody>
      </p:sp>
      <p:sp>
        <p:nvSpPr>
          <p:cNvPr id="435" name="Or products of sorting &amp; selection?"/>
          <p:cNvSpPr txBox="1"/>
          <p:nvPr/>
        </p:nvSpPr>
        <p:spPr>
          <a:xfrm>
            <a:off x="15539746" y="9261777"/>
            <a:ext cx="6296915" cy="601724"/>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Or products of sorting &amp; selection?</a:t>
            </a:r>
          </a:p>
        </p:txBody>
      </p:sp>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39" name="US_MutualInfo.png" descr="US_MutualInfo.png"/>
          <p:cNvPicPr>
            <a:picLocks noChangeAspect="1"/>
          </p:cNvPicPr>
          <p:nvPr/>
        </p:nvPicPr>
        <p:blipFill>
          <a:blip r:embed="rId3">
            <a:extLst/>
          </a:blip>
          <a:stretch>
            <a:fillRect/>
          </a:stretch>
        </p:blipFill>
        <p:spPr>
          <a:xfrm>
            <a:off x="3048000" y="391755"/>
            <a:ext cx="18288000" cy="12932491"/>
          </a:xfrm>
          <a:prstGeom prst="rect">
            <a:avLst/>
          </a:prstGeom>
          <a:ln w="12700">
            <a:miter lim="400000"/>
          </a:ln>
        </p:spPr>
      </p:pic>
      <p:sp>
        <p:nvSpPr>
          <p:cNvPr id="440" name="In which cities do neighborhoods tell me more about income ?"/>
          <p:cNvSpPr txBox="1"/>
          <p:nvPr/>
        </p:nvSpPr>
        <p:spPr>
          <a:xfrm>
            <a:off x="5176355" y="512618"/>
            <a:ext cx="14031291" cy="713077"/>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800">
                <a:solidFill>
                  <a:srgbClr val="FFFFFF"/>
                </a:solidFill>
                <a:latin typeface="Helvetica Neue Medium"/>
                <a:ea typeface="Helvetica Neue Medium"/>
                <a:cs typeface="Helvetica Neue Medium"/>
                <a:sym typeface="Helvetica Neue Medium"/>
              </a:defRPr>
            </a:lvl1pPr>
          </a:lstStyle>
          <a:p>
            <a:pPr/>
            <a:r>
              <a:t>In which cities do neighborhoods tell me more about income ?</a:t>
            </a:r>
          </a:p>
        </p:txBody>
      </p:sp>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44" name="chicago_income_10.png" descr="chicago_income_10.png"/>
          <p:cNvPicPr>
            <a:picLocks noChangeAspect="1"/>
          </p:cNvPicPr>
          <p:nvPr/>
        </p:nvPicPr>
        <p:blipFill>
          <a:blip r:embed="rId3">
            <a:extLst/>
          </a:blip>
          <a:stretch>
            <a:fillRect/>
          </a:stretch>
        </p:blipFill>
        <p:spPr>
          <a:xfrm>
            <a:off x="5334000" y="0"/>
            <a:ext cx="13716000" cy="13716000"/>
          </a:xfrm>
          <a:prstGeom prst="rect">
            <a:avLst/>
          </a:prstGeom>
          <a:ln w="12700">
            <a:miter lim="400000"/>
          </a:ln>
        </p:spPr>
      </p:pic>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448" name="chicago_dkl_10.png" descr="chicago_dkl_10.png"/>
          <p:cNvPicPr>
            <a:picLocks noChangeAspect="1"/>
          </p:cNvPicPr>
          <p:nvPr/>
        </p:nvPicPr>
        <p:blipFill>
          <a:blip r:embed="rId3">
            <a:extLst/>
          </a:blip>
          <a:stretch>
            <a:fillRect/>
          </a:stretch>
        </p:blipFill>
        <p:spPr>
          <a:xfrm>
            <a:off x="5334000" y="0"/>
            <a:ext cx="13716000" cy="13716001"/>
          </a:xfrm>
          <a:prstGeom prst="rect">
            <a:avLst/>
          </a:prstGeom>
          <a:ln w="12700">
            <a:miter lim="400000"/>
          </a:ln>
        </p:spPr>
      </p:pic>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452" name="-There are many types of neighborhoods:…"/>
          <p:cNvSpPr txBox="1"/>
          <p:nvPr/>
        </p:nvSpPr>
        <p:spPr>
          <a:xfrm>
            <a:off x="864960" y="2744855"/>
            <a:ext cx="13988493" cy="17271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600"/>
            </a:pPr>
            <a:r>
              <a:t>-There are many types of neighborhoods:</a:t>
            </a:r>
          </a:p>
          <a:p>
            <a:pPr>
              <a:defRPr sz="3600"/>
            </a:pPr>
          </a:p>
          <a:p>
            <a:pPr>
              <a:defRPr sz="3600"/>
            </a:pPr>
            <a:r>
              <a:t>                                           Segregated, Integrated, Rich and Poor,…</a:t>
            </a:r>
          </a:p>
        </p:txBody>
      </p:sp>
      <p:sp>
        <p:nvSpPr>
          <p:cNvPr id="453" name="-The greater the city-wide inequality, the more polarized neighborhoods tend to be"/>
          <p:cNvSpPr txBox="1"/>
          <p:nvPr/>
        </p:nvSpPr>
        <p:spPr>
          <a:xfrm>
            <a:off x="3629184" y="5664936"/>
            <a:ext cx="16448343" cy="60985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500">
                <a:solidFill>
                  <a:srgbClr val="000000"/>
                </a:solidFill>
              </a:defRPr>
            </a:lvl1pPr>
          </a:lstStyle>
          <a:p>
            <a:pPr/>
            <a:r>
              <a:t>-The greater the city-wide inequality, the more polarized neighborhoods tend to be</a:t>
            </a:r>
          </a:p>
        </p:txBody>
      </p:sp>
      <p:sp>
        <p:nvSpPr>
          <p:cNvPr id="454" name="-Amounts of segregation and neighborhood effects vary considerably…"/>
          <p:cNvSpPr txBox="1"/>
          <p:nvPr/>
        </p:nvSpPr>
        <p:spPr>
          <a:xfrm>
            <a:off x="3460642" y="8391338"/>
            <a:ext cx="13996481" cy="165125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sz="3500">
                <a:solidFill>
                  <a:srgbClr val="000000"/>
                </a:solidFill>
              </a:defRPr>
            </a:pPr>
            <a:r>
              <a:t>-Amounts of segregation and neighborhood effects vary considerably </a:t>
            </a:r>
          </a:p>
          <a:p>
            <a:pPr>
              <a:defRPr sz="3500">
                <a:solidFill>
                  <a:srgbClr val="000000"/>
                </a:solidFill>
              </a:defRPr>
            </a:pPr>
          </a:p>
          <a:p>
            <a:pPr>
              <a:defRPr sz="3500">
                <a:solidFill>
                  <a:srgbClr val="000000"/>
                </a:solidFill>
              </a:defRPr>
            </a:pPr>
            <a:r>
              <a:t>                                                       from  place to place and city to city</a:t>
            </a:r>
          </a:p>
        </p:txBody>
      </p:sp>
      <p:sp>
        <p:nvSpPr>
          <p:cNvPr id="455" name="General features of household neighborhood sorting by income in US Metros"/>
          <p:cNvSpPr txBox="1"/>
          <p:nvPr/>
        </p:nvSpPr>
        <p:spPr>
          <a:xfrm>
            <a:off x="3509387" y="966761"/>
            <a:ext cx="14524839" cy="585113"/>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General features of household neighborhood sorting by income in US Metros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6" name="Screen Shot 2018-10-24 at 10.05.27 PM.png" descr="Screen Shot 2018-10-24 at 10.05.27 PM.png"/>
          <p:cNvPicPr>
            <a:picLocks noChangeAspect="1"/>
          </p:cNvPicPr>
          <p:nvPr/>
        </p:nvPicPr>
        <p:blipFill>
          <a:blip r:embed="rId3">
            <a:extLst/>
          </a:blip>
          <a:stretch>
            <a:fillRect/>
          </a:stretch>
        </p:blipFill>
        <p:spPr>
          <a:xfrm>
            <a:off x="2818631" y="1290787"/>
            <a:ext cx="18746738" cy="11134426"/>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0" name="Fig_1_Statistics_Neighborhood UPDATED.001.jpg" descr="Fig_1_Statistics_Neighborhood UPDATED.001.jpg"/>
          <p:cNvPicPr>
            <a:picLocks noChangeAspect="1"/>
          </p:cNvPicPr>
          <p:nvPr/>
        </p:nvPicPr>
        <p:blipFill>
          <a:blip r:embed="rId3">
            <a:extLst/>
          </a:blip>
          <a:stretch>
            <a:fillRect/>
          </a:stretch>
        </p:blipFill>
        <p:spPr>
          <a:xfrm>
            <a:off x="2983607" y="-155889"/>
            <a:ext cx="18595379" cy="13946536"/>
          </a:xfrm>
          <a:prstGeom prst="rect">
            <a:avLst/>
          </a:prstGeom>
          <a:ln w="12700">
            <a:miter lim="400000"/>
          </a:ln>
        </p:spPr>
      </p:pic>
      <p:sp>
        <p:nvSpPr>
          <p:cNvPr id="191" name="Line"/>
          <p:cNvSpPr/>
          <p:nvPr/>
        </p:nvSpPr>
        <p:spPr>
          <a:xfrm flipV="1">
            <a:off x="9419125" y="1311066"/>
            <a:ext cx="10584932" cy="728227"/>
          </a:xfrm>
          <a:prstGeom prst="line">
            <a:avLst/>
          </a:prstGeom>
          <a:ln w="139700">
            <a:solidFill>
              <a:srgbClr val="FF40FF"/>
            </a:solidFill>
            <a:miter lim="400000"/>
            <a:headEnd type="oval"/>
          </a:ln>
          <a:effectLst>
            <a:outerShdw sx="100000" sy="100000" kx="0" ky="0" algn="b" rotWithShape="0" blurRad="266700" dist="685800" dir="5400000">
              <a:srgbClr val="000000"/>
            </a:outerShdw>
            <a:reflection blurRad="0" stA="50000" stPos="0" endA="0" endPos="40000" dist="0" dir="5400000" fadeDir="5400000" sx="100000" sy="-100000" kx="0" ky="0" algn="bl" rotWithShape="0"/>
          </a:effectLst>
        </p:spPr>
        <p:txBody>
          <a:bodyPr lIns="71437" tIns="71437" rIns="71437" bIns="71437" anchor="ctr"/>
          <a:lstStyle/>
          <a:p>
            <a:pPr defTabSz="821531">
              <a:defRPr sz="5000">
                <a:solidFill>
                  <a:srgbClr val="000000"/>
                </a:solidFill>
                <a:latin typeface="Helvetica Neue Light"/>
                <a:ea typeface="Helvetica Neue Light"/>
                <a:cs typeface="Helvetica Neue Light"/>
                <a:sym typeface="Helvetica Neue Light"/>
              </a:defRPr>
            </a:pPr>
          </a:p>
        </p:txBody>
      </p:sp>
      <p:sp>
        <p:nvSpPr>
          <p:cNvPr id="192" name="Line"/>
          <p:cNvSpPr/>
          <p:nvPr/>
        </p:nvSpPr>
        <p:spPr>
          <a:xfrm flipV="1">
            <a:off x="7547922" y="2847700"/>
            <a:ext cx="9725811" cy="3349788"/>
          </a:xfrm>
          <a:prstGeom prst="line">
            <a:avLst/>
          </a:prstGeom>
          <a:ln w="139700">
            <a:solidFill>
              <a:srgbClr val="FF40FF"/>
            </a:solidFill>
            <a:miter lim="400000"/>
            <a:headEnd type="oval"/>
          </a:ln>
          <a:effectLst>
            <a:outerShdw sx="100000" sy="100000" kx="0" ky="0" algn="b" rotWithShape="0" blurRad="266700" dist="685800" dir="5400000">
              <a:srgbClr val="000000"/>
            </a:outerShdw>
          </a:effectLst>
        </p:spPr>
        <p:txBody>
          <a:bodyPr lIns="71437" tIns="71437" rIns="71437" bIns="71437" anchor="ctr"/>
          <a:lstStyle/>
          <a:p>
            <a:pPr defTabSz="821531">
              <a:defRPr sz="5000">
                <a:solidFill>
                  <a:srgbClr val="000000"/>
                </a:solidFill>
                <a:latin typeface="Helvetica Neue Light"/>
                <a:ea typeface="Helvetica Neue Light"/>
                <a:cs typeface="Helvetica Neue Light"/>
                <a:sym typeface="Helvetica Neue Light"/>
              </a:defRPr>
            </a:pPr>
          </a:p>
        </p:txBody>
      </p:sp>
      <p:sp>
        <p:nvSpPr>
          <p:cNvPr id="193" name="Line"/>
          <p:cNvSpPr/>
          <p:nvPr/>
        </p:nvSpPr>
        <p:spPr>
          <a:xfrm flipV="1">
            <a:off x="7776681" y="5132186"/>
            <a:ext cx="8034878" cy="5030585"/>
          </a:xfrm>
          <a:prstGeom prst="line">
            <a:avLst/>
          </a:prstGeom>
          <a:ln w="139700">
            <a:solidFill>
              <a:srgbClr val="FF40FF"/>
            </a:solidFill>
            <a:miter lim="400000"/>
            <a:headEnd type="oval"/>
          </a:ln>
          <a:effectLst>
            <a:outerShdw sx="100000" sy="100000" kx="0" ky="0" algn="b" rotWithShape="0" blurRad="266700" dist="685800" dir="5400000">
              <a:srgbClr val="000000"/>
            </a:outerShdw>
          </a:effectLst>
        </p:spPr>
        <p:txBody>
          <a:bodyPr lIns="71437" tIns="71437" rIns="71437" bIns="71437" anchor="ctr"/>
          <a:lstStyle/>
          <a:p>
            <a:pPr defTabSz="821531">
              <a:defRPr sz="5000">
                <a:solidFill>
                  <a:srgbClr val="000000"/>
                </a:solidFill>
                <a:latin typeface="Helvetica Neue Light"/>
                <a:ea typeface="Helvetica Neue Light"/>
                <a:cs typeface="Helvetica Neue Light"/>
                <a:sym typeface="Helvetica Neue Light"/>
              </a:defRPr>
            </a:pPr>
          </a:p>
        </p:txBody>
      </p:sp>
      <p:sp>
        <p:nvSpPr>
          <p:cNvPr id="194" name="Income Distribution…"/>
          <p:cNvSpPr txBox="1"/>
          <p:nvPr/>
        </p:nvSpPr>
        <p:spPr>
          <a:xfrm>
            <a:off x="15243729" y="11660897"/>
            <a:ext cx="3599435" cy="1071624"/>
          </a:xfrm>
          <a:prstGeom prst="rect">
            <a:avLst/>
          </a:prstGeom>
          <a:solidFill>
            <a:srgbClr val="EF5FA7"/>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sz="3000">
                <a:solidFill>
                  <a:srgbClr val="FFFFFF"/>
                </a:solidFill>
                <a:latin typeface="Helvetica Neue Medium"/>
                <a:ea typeface="Helvetica Neue Medium"/>
                <a:cs typeface="Helvetica Neue Medium"/>
                <a:sym typeface="Helvetica Neue Medium"/>
              </a:defRPr>
            </a:pPr>
            <a:r>
              <a:t>Income Distribution</a:t>
            </a:r>
          </a:p>
          <a:p>
            <a:pPr defTabSz="821531">
              <a:defRPr sz="3000">
                <a:solidFill>
                  <a:srgbClr val="FFFFFF"/>
                </a:solidFill>
                <a:latin typeface="Helvetica Neue Medium"/>
                <a:ea typeface="Helvetica Neue Medium"/>
                <a:cs typeface="Helvetica Neue Medium"/>
                <a:sym typeface="Helvetica Neue Medium"/>
              </a:defRPr>
            </a:pPr>
            <a:r>
              <a:t>~lognormal</a:t>
            </a:r>
          </a:p>
        </p:txBody>
      </p:sp>
      <p:sp>
        <p:nvSpPr>
          <p:cNvPr id="195" name="New York City"/>
          <p:cNvSpPr txBox="1"/>
          <p:nvPr/>
        </p:nvSpPr>
        <p:spPr>
          <a:xfrm>
            <a:off x="767678" y="3222476"/>
            <a:ext cx="2741677"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New York City</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Choice and Information"/>
          <p:cNvSpPr txBox="1"/>
          <p:nvPr/>
        </p:nvSpPr>
        <p:spPr>
          <a:xfrm>
            <a:off x="8413496" y="6391706"/>
            <a:ext cx="7557009" cy="93258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600">
                <a:solidFill>
                  <a:srgbClr val="000000"/>
                </a:solidFill>
              </a:defRPr>
            </a:lvl1pPr>
          </a:lstStyle>
          <a:p>
            <a:pPr/>
            <a:r>
              <a:t>Choice and Information</a:t>
            </a:r>
          </a:p>
        </p:txBody>
      </p:sp>
      <p:sp>
        <p:nvSpPr>
          <p:cNvPr id="200" name="necessary to get us closer to people and their urban dilemmas"/>
          <p:cNvSpPr txBox="1"/>
          <p:nvPr/>
        </p:nvSpPr>
        <p:spPr>
          <a:xfrm>
            <a:off x="7886395" y="8350449"/>
            <a:ext cx="8611210"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necessary to get us closer to people and their urban dilemmas</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4" name="Screen Shot 2021-11-02 at 10.27.45 AM.pdf" descr="Screen Shot 2021-11-02 at 10.27.45 AM.pdf"/>
          <p:cNvPicPr>
            <a:picLocks noChangeAspect="1"/>
          </p:cNvPicPr>
          <p:nvPr/>
        </p:nvPicPr>
        <p:blipFill>
          <a:blip r:embed="rId3">
            <a:extLst/>
          </a:blip>
          <a:stretch>
            <a:fillRect/>
          </a:stretch>
        </p:blipFill>
        <p:spPr>
          <a:xfrm>
            <a:off x="1177761" y="2197560"/>
            <a:ext cx="17061109" cy="10678362"/>
          </a:xfrm>
          <a:prstGeom prst="rect">
            <a:avLst/>
          </a:prstGeom>
          <a:ln w="12700">
            <a:miter lim="400000"/>
          </a:ln>
        </p:spPr>
      </p:pic>
      <p:sp>
        <p:nvSpPr>
          <p:cNvPr id="205" name="Line"/>
          <p:cNvSpPr/>
          <p:nvPr/>
        </p:nvSpPr>
        <p:spPr>
          <a:xfrm flipH="1">
            <a:off x="15577259" y="10853895"/>
            <a:ext cx="2614950" cy="1"/>
          </a:xfrm>
          <a:prstGeom prst="line">
            <a:avLst/>
          </a:prstGeom>
          <a:ln w="63500">
            <a:solidFill>
              <a:schemeClr val="accent5">
                <a:hueOff val="-82419"/>
                <a:satOff val="-9513"/>
                <a:lumOff val="-16343"/>
              </a:schemeClr>
            </a:solidFill>
            <a:miter lim="400000"/>
            <a:tailEnd type="triangle"/>
          </a:ln>
        </p:spPr>
        <p:txBody>
          <a:bodyPr lIns="50800" tIns="50800" rIns="50800" bIns="50800" anchor="ctr"/>
          <a:lstStyle/>
          <a:p>
            <a:pPr/>
          </a:p>
        </p:txBody>
      </p:sp>
      <p:sp>
        <p:nvSpPr>
          <p:cNvPr id="206" name="Information is a relative quantity"/>
          <p:cNvSpPr txBox="1"/>
          <p:nvPr/>
        </p:nvSpPr>
        <p:spPr>
          <a:xfrm>
            <a:off x="17590002" y="8780615"/>
            <a:ext cx="6344007" cy="58511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200"/>
            </a:lvl1pPr>
          </a:lstStyle>
          <a:p>
            <a:pPr/>
            <a:r>
              <a:t>Information is a relative quantity</a:t>
            </a:r>
          </a:p>
        </p:txBody>
      </p:sp>
      <p:sp>
        <p:nvSpPr>
          <p:cNvPr id="207" name="Line"/>
          <p:cNvSpPr/>
          <p:nvPr/>
        </p:nvSpPr>
        <p:spPr>
          <a:xfrm flipH="1">
            <a:off x="14672912" y="9212871"/>
            <a:ext cx="2614949" cy="1"/>
          </a:xfrm>
          <a:prstGeom prst="line">
            <a:avLst/>
          </a:prstGeom>
          <a:ln w="63500">
            <a:solidFill>
              <a:schemeClr val="accent5">
                <a:hueOff val="-82419"/>
                <a:satOff val="-9513"/>
                <a:lumOff val="-16343"/>
              </a:schemeClr>
            </a:solidFill>
            <a:miter lim="400000"/>
            <a:tailEnd type="triangle"/>
          </a:ln>
        </p:spPr>
        <p:txBody>
          <a:bodyPr lIns="50800" tIns="50800" rIns="50800" bIns="50800" anchor="ctr"/>
          <a:lstStyle/>
          <a:p>
            <a:pPr/>
          </a:p>
        </p:txBody>
      </p:sp>
      <p:sp>
        <p:nvSpPr>
          <p:cNvPr id="208" name="patterns convey information"/>
          <p:cNvSpPr txBox="1"/>
          <p:nvPr/>
        </p:nvSpPr>
        <p:spPr>
          <a:xfrm>
            <a:off x="18261617" y="10561339"/>
            <a:ext cx="5683201" cy="58511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3200"/>
            </a:lvl1pPr>
          </a:lstStyle>
          <a:p>
            <a:pPr/>
            <a:r>
              <a:t>patterns convey information </a:t>
            </a:r>
          </a:p>
        </p:txBody>
      </p:sp>
      <p:sp>
        <p:nvSpPr>
          <p:cNvPr id="209" name="What is “Information” ?"/>
          <p:cNvSpPr txBox="1"/>
          <p:nvPr/>
        </p:nvSpPr>
        <p:spPr>
          <a:xfrm>
            <a:off x="8402847" y="799119"/>
            <a:ext cx="7578307" cy="92027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5300">
                <a:solidFill>
                  <a:srgbClr val="000000"/>
                </a:solidFill>
              </a:defRPr>
            </a:lvl1pPr>
          </a:lstStyle>
          <a:p>
            <a:pPr/>
            <a:r>
              <a:t>What is “Information” ?</a:t>
            </a:r>
          </a:p>
        </p:txBody>
      </p:sp>
      <p:sp>
        <p:nvSpPr>
          <p:cNvPr id="210" name="it is reciprocal:…"/>
          <p:cNvSpPr txBox="1"/>
          <p:nvPr/>
        </p:nvSpPr>
        <p:spPr>
          <a:xfrm>
            <a:off x="17610525" y="9390306"/>
            <a:ext cx="5337734" cy="99405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b="1" sz="3200"/>
            </a:pPr>
            <a:r>
              <a:t>it is reciprocal: </a:t>
            </a:r>
          </a:p>
          <a:p>
            <a:pPr algn="l">
              <a:defRPr sz="2600"/>
            </a:pPr>
            <a:r>
              <a:t>you change the city; it changes you</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4" name="440px-Alan_Turing_Aged_16.jpg" descr="440px-Alan_Turing_Aged_16.jpg"/>
          <p:cNvPicPr>
            <a:picLocks noChangeAspect="1"/>
          </p:cNvPicPr>
          <p:nvPr/>
        </p:nvPicPr>
        <p:blipFill>
          <a:blip r:embed="rId3">
            <a:extLst/>
          </a:blip>
          <a:stretch>
            <a:fillRect/>
          </a:stretch>
        </p:blipFill>
        <p:spPr>
          <a:xfrm>
            <a:off x="816099" y="182845"/>
            <a:ext cx="4063240" cy="5531547"/>
          </a:xfrm>
          <a:prstGeom prst="rect">
            <a:avLst/>
          </a:prstGeom>
          <a:ln w="12700">
            <a:miter lim="400000"/>
          </a:ln>
        </p:spPr>
      </p:pic>
      <p:pic>
        <p:nvPicPr>
          <p:cNvPr id="215" name="Women_in_Bletchley_Park.jpg" descr="Women_in_Bletchley_Park.jpg"/>
          <p:cNvPicPr>
            <a:picLocks noChangeAspect="1"/>
          </p:cNvPicPr>
          <p:nvPr/>
        </p:nvPicPr>
        <p:blipFill>
          <a:blip r:embed="rId4">
            <a:extLst/>
          </a:blip>
          <a:stretch>
            <a:fillRect/>
          </a:stretch>
        </p:blipFill>
        <p:spPr>
          <a:xfrm>
            <a:off x="5737673" y="264837"/>
            <a:ext cx="10735751" cy="7646870"/>
          </a:xfrm>
          <a:prstGeom prst="rect">
            <a:avLst/>
          </a:prstGeom>
          <a:ln w="12700">
            <a:miter lim="400000"/>
          </a:ln>
        </p:spPr>
      </p:pic>
      <p:pic>
        <p:nvPicPr>
          <p:cNvPr id="216" name="Shannon_and_mouse.png" descr="Shannon_and_mouse.png"/>
          <p:cNvPicPr>
            <a:picLocks noChangeAspect="1"/>
          </p:cNvPicPr>
          <p:nvPr/>
        </p:nvPicPr>
        <p:blipFill>
          <a:blip r:embed="rId5">
            <a:extLst/>
          </a:blip>
          <a:stretch>
            <a:fillRect/>
          </a:stretch>
        </p:blipFill>
        <p:spPr>
          <a:xfrm>
            <a:off x="17403962" y="7869072"/>
            <a:ext cx="5718575" cy="5172711"/>
          </a:xfrm>
          <a:prstGeom prst="rect">
            <a:avLst/>
          </a:prstGeom>
          <a:ln w="12700">
            <a:miter lim="400000"/>
          </a:ln>
        </p:spPr>
      </p:pic>
      <p:pic>
        <p:nvPicPr>
          <p:cNvPr id="217" name="440px-Sackville_Park_Turing_plaque.jpg" descr="440px-Sackville_Park_Turing_plaque.jpg"/>
          <p:cNvPicPr>
            <a:picLocks noChangeAspect="1"/>
          </p:cNvPicPr>
          <p:nvPr/>
        </p:nvPicPr>
        <p:blipFill>
          <a:blip r:embed="rId6">
            <a:extLst/>
          </a:blip>
          <a:stretch>
            <a:fillRect/>
          </a:stretch>
        </p:blipFill>
        <p:spPr>
          <a:xfrm>
            <a:off x="-108557" y="5710108"/>
            <a:ext cx="5912553" cy="4434415"/>
          </a:xfrm>
          <a:prstGeom prst="rect">
            <a:avLst/>
          </a:prstGeom>
          <a:ln w="12700">
            <a:miter lim="400000"/>
          </a:ln>
        </p:spPr>
      </p:pic>
      <p:pic>
        <p:nvPicPr>
          <p:cNvPr id="218" name="The_Imitation_Game_(2014).png" descr="The_Imitation_Game_(2014).png"/>
          <p:cNvPicPr>
            <a:picLocks noChangeAspect="1"/>
          </p:cNvPicPr>
          <p:nvPr/>
        </p:nvPicPr>
        <p:blipFill>
          <a:blip r:embed="rId7">
            <a:extLst/>
          </a:blip>
          <a:stretch>
            <a:fillRect/>
          </a:stretch>
        </p:blipFill>
        <p:spPr>
          <a:xfrm>
            <a:off x="5731163" y="7926999"/>
            <a:ext cx="3517169" cy="5531547"/>
          </a:xfrm>
          <a:prstGeom prst="rect">
            <a:avLst/>
          </a:prstGeom>
          <a:ln w="12700">
            <a:miter lim="400000"/>
          </a:ln>
        </p:spPr>
      </p:pic>
      <p:pic>
        <p:nvPicPr>
          <p:cNvPr id="219" name="images.jpeg" descr="images.jpeg"/>
          <p:cNvPicPr>
            <a:picLocks noChangeAspect="1"/>
          </p:cNvPicPr>
          <p:nvPr/>
        </p:nvPicPr>
        <p:blipFill>
          <a:blip r:embed="rId8">
            <a:extLst/>
          </a:blip>
          <a:stretch>
            <a:fillRect/>
          </a:stretch>
        </p:blipFill>
        <p:spPr>
          <a:xfrm>
            <a:off x="16899165" y="1760964"/>
            <a:ext cx="6728172" cy="3767776"/>
          </a:xfrm>
          <a:prstGeom prst="rect">
            <a:avLst/>
          </a:prstGeom>
          <a:ln w="12700">
            <a:miter lim="400000"/>
          </a:ln>
        </p:spPr>
      </p:pic>
      <p:sp>
        <p:nvSpPr>
          <p:cNvPr id="220" name="Bell Labs: inventing the telephone"/>
          <p:cNvSpPr txBox="1"/>
          <p:nvPr/>
        </p:nvSpPr>
        <p:spPr>
          <a:xfrm>
            <a:off x="16878864" y="5571413"/>
            <a:ext cx="4721353"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Bell Labs: inventing the telephone</a:t>
            </a:r>
          </a:p>
        </p:txBody>
      </p:sp>
      <p:sp>
        <p:nvSpPr>
          <p:cNvPr id="221" name="Cryptography: Bletchley Park"/>
          <p:cNvSpPr txBox="1"/>
          <p:nvPr/>
        </p:nvSpPr>
        <p:spPr>
          <a:xfrm>
            <a:off x="11859713" y="7957556"/>
            <a:ext cx="4110838"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Cryptography: Bletchley Park</a:t>
            </a:r>
          </a:p>
        </p:txBody>
      </p:sp>
      <p:sp>
        <p:nvSpPr>
          <p:cNvPr id="222" name="Claude Shannon"/>
          <p:cNvSpPr txBox="1"/>
          <p:nvPr/>
        </p:nvSpPr>
        <p:spPr>
          <a:xfrm>
            <a:off x="17289130" y="13093958"/>
            <a:ext cx="2378355"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Claude Shannon</a:t>
            </a:r>
          </a:p>
        </p:txBody>
      </p:sp>
      <p:sp>
        <p:nvSpPr>
          <p:cNvPr id="223" name="A latent idea"/>
          <p:cNvSpPr txBox="1"/>
          <p:nvPr/>
        </p:nvSpPr>
        <p:spPr>
          <a:xfrm>
            <a:off x="6153037" y="6847121"/>
            <a:ext cx="3017203" cy="70932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100">
                <a:solidFill>
                  <a:srgbClr val="FFFFFF"/>
                </a:solidFill>
              </a:defRPr>
            </a:lvl1pPr>
          </a:lstStyle>
          <a:p>
            <a:pPr/>
            <a:r>
              <a:t>A latent idea</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7" name="Screen Shot 2021-11-02 at 10.57.49 AM.pdf" descr="Screen Shot 2021-11-02 at 10.57.49 AM.pdf"/>
          <p:cNvPicPr>
            <a:picLocks noChangeAspect="1"/>
          </p:cNvPicPr>
          <p:nvPr/>
        </p:nvPicPr>
        <p:blipFill>
          <a:blip r:embed="rId3">
            <a:extLst/>
          </a:blip>
          <a:stretch>
            <a:fillRect/>
          </a:stretch>
        </p:blipFill>
        <p:spPr>
          <a:xfrm>
            <a:off x="1805589" y="1594195"/>
            <a:ext cx="20772822" cy="10201353"/>
          </a:xfrm>
          <a:prstGeom prst="rect">
            <a:avLst/>
          </a:prstGeom>
          <a:ln w="12700">
            <a:miter lim="400000"/>
          </a:ln>
        </p:spPr>
      </p:pic>
      <p:sp>
        <p:nvSpPr>
          <p:cNvPr id="228" name="Rectangle"/>
          <p:cNvSpPr/>
          <p:nvPr/>
        </p:nvSpPr>
        <p:spPr>
          <a:xfrm>
            <a:off x="18530873" y="11306069"/>
            <a:ext cx="2991216" cy="798643"/>
          </a:xfrm>
          <a:prstGeom prst="rect">
            <a:avLst/>
          </a:prstGeom>
          <a:solidFill>
            <a:srgbClr val="FFFFFF"/>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29" name="The invention of the “bit”"/>
          <p:cNvSpPr txBox="1"/>
          <p:nvPr/>
        </p:nvSpPr>
        <p:spPr>
          <a:xfrm>
            <a:off x="18938470" y="12943910"/>
            <a:ext cx="4334638" cy="5481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000">
                <a:solidFill>
                  <a:srgbClr val="000000"/>
                </a:solidFill>
              </a:defRPr>
            </a:lvl1pPr>
          </a:lstStyle>
          <a:p>
            <a:pPr/>
            <a:r>
              <a:t>The invention of the “bit”</a:t>
            </a:r>
          </a:p>
        </p:txBody>
      </p:sp>
      <p:sp>
        <p:nvSpPr>
          <p:cNvPr id="230" name="Line"/>
          <p:cNvSpPr/>
          <p:nvPr/>
        </p:nvSpPr>
        <p:spPr>
          <a:xfrm>
            <a:off x="8049728" y="2419254"/>
            <a:ext cx="821868" cy="1"/>
          </a:xfrm>
          <a:prstGeom prst="line">
            <a:avLst/>
          </a:prstGeom>
          <a:ln w="50800">
            <a:solidFill>
              <a:schemeClr val="accent5">
                <a:hueOff val="-82419"/>
                <a:satOff val="-9513"/>
                <a:lumOff val="-16343"/>
              </a:schemeClr>
            </a:solidFill>
            <a:miter lim="400000"/>
          </a:ln>
        </p:spPr>
        <p:txBody>
          <a:bodyPr lIns="50800" tIns="50800" rIns="50800" bIns="50800" anchor="ctr"/>
          <a:lstStyle/>
          <a:p>
            <a:pPr/>
          </a:p>
        </p:txBody>
      </p:sp>
      <p:sp>
        <p:nvSpPr>
          <p:cNvPr id="231" name="Line"/>
          <p:cNvSpPr/>
          <p:nvPr/>
        </p:nvSpPr>
        <p:spPr>
          <a:xfrm>
            <a:off x="3695738" y="10780957"/>
            <a:ext cx="17385556" cy="1"/>
          </a:xfrm>
          <a:prstGeom prst="line">
            <a:avLst/>
          </a:prstGeom>
          <a:ln w="25400">
            <a:solidFill>
              <a:srgbClr val="000000"/>
            </a:solidFill>
            <a:miter lim="400000"/>
          </a:ln>
        </p:spPr>
        <p:txBody>
          <a:bodyPr lIns="50800" tIns="50800" rIns="50800" bIns="50800" anchor="ctr"/>
          <a:lstStyle/>
          <a:p>
            <a:pPr/>
          </a:p>
        </p:txBody>
      </p:sp>
      <p:sp>
        <p:nvSpPr>
          <p:cNvPr id="232" name="Line"/>
          <p:cNvSpPr/>
          <p:nvPr/>
        </p:nvSpPr>
        <p:spPr>
          <a:xfrm>
            <a:off x="3524622" y="11768890"/>
            <a:ext cx="14853719" cy="1"/>
          </a:xfrm>
          <a:prstGeom prst="line">
            <a:avLst/>
          </a:prstGeom>
          <a:ln w="25400">
            <a:solidFill>
              <a:srgbClr val="000000"/>
            </a:solidFill>
            <a:miter lim="400000"/>
          </a:ln>
        </p:spPr>
        <p:txBody>
          <a:bodyPr lIns="50800" tIns="50800" rIns="50800" bIns="50800" anchor="ctr"/>
          <a:lstStyle/>
          <a:p>
            <a:pPr/>
          </a:p>
        </p:txBody>
      </p:sp>
      <p:sp>
        <p:nvSpPr>
          <p:cNvPr id="233" name="Line"/>
          <p:cNvSpPr/>
          <p:nvPr/>
        </p:nvSpPr>
        <p:spPr>
          <a:xfrm>
            <a:off x="3511922" y="11327095"/>
            <a:ext cx="17385556" cy="1"/>
          </a:xfrm>
          <a:prstGeom prst="line">
            <a:avLst/>
          </a:prstGeom>
          <a:ln w="25400">
            <a:solidFill>
              <a:srgbClr val="000000"/>
            </a:solidFill>
            <a:miter lim="400000"/>
          </a:ln>
        </p:spPr>
        <p:txBody>
          <a:bodyPr lIns="50800" tIns="50800" rIns="50800" bIns="50800" anchor="ctr"/>
          <a:lstStyle/>
          <a:p>
            <a:pPr/>
          </a:p>
        </p:txBody>
      </p:sp>
      <p:sp>
        <p:nvSpPr>
          <p:cNvPr id="234" name="The breakthrough paper:"/>
          <p:cNvSpPr txBox="1"/>
          <p:nvPr/>
        </p:nvSpPr>
        <p:spPr>
          <a:xfrm>
            <a:off x="10648717" y="463788"/>
            <a:ext cx="3479598"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The breakthrough paper:</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8" name="iu.png" descr="iu.png"/>
          <p:cNvPicPr>
            <a:picLocks noChangeAspect="1"/>
          </p:cNvPicPr>
          <p:nvPr/>
        </p:nvPicPr>
        <p:blipFill>
          <a:blip r:embed="rId3">
            <a:extLst/>
          </a:blip>
          <a:stretch>
            <a:fillRect/>
          </a:stretch>
        </p:blipFill>
        <p:spPr>
          <a:xfrm>
            <a:off x="4411844" y="1951140"/>
            <a:ext cx="15560312" cy="9813720"/>
          </a:xfrm>
          <a:prstGeom prst="rect">
            <a:avLst/>
          </a:prstGeom>
          <a:ln w="12700">
            <a:miter lim="400000"/>
          </a:ln>
        </p:spPr>
      </p:pic>
      <p:sp>
        <p:nvSpPr>
          <p:cNvPr id="239" name="Information and the Game of 20 Questions"/>
          <p:cNvSpPr txBox="1"/>
          <p:nvPr/>
        </p:nvSpPr>
        <p:spPr>
          <a:xfrm>
            <a:off x="7073127" y="268711"/>
            <a:ext cx="11056163" cy="771192"/>
          </a:xfrm>
          <a:prstGeom prst="rect">
            <a:avLst/>
          </a:prstGeom>
          <a:solidFill>
            <a:schemeClr val="accent4">
              <a:hueOff val="-476017"/>
              <a:lumOff val="-10042"/>
            </a:schemeClr>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4400">
                <a:solidFill>
                  <a:srgbClr val="FFFFFF"/>
                </a:solidFill>
                <a:latin typeface="Helvetica Neue Medium"/>
                <a:ea typeface="Helvetica Neue Medium"/>
                <a:cs typeface="Helvetica Neue Medium"/>
                <a:sym typeface="Helvetica Neue Medium"/>
              </a:defRPr>
            </a:lvl1pPr>
          </a:lstStyle>
          <a:p>
            <a:pPr/>
            <a:r>
              <a:t>Information and the Game of 20 Questions</a:t>
            </a:r>
          </a:p>
        </p:txBody>
      </p:sp>
      <p:sp>
        <p:nvSpPr>
          <p:cNvPr id="240" name="Each question is a decision…  = 1bit"/>
          <p:cNvSpPr txBox="1"/>
          <p:nvPr/>
        </p:nvSpPr>
        <p:spPr>
          <a:xfrm>
            <a:off x="16310897" y="1372059"/>
            <a:ext cx="6541847" cy="57317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100"/>
            </a:lvl1pPr>
          </a:lstStyle>
          <a:p>
            <a:pPr/>
            <a:r>
              <a:t>Each question is a decision…  = 1bit</a:t>
            </a:r>
          </a:p>
        </p:txBody>
      </p:sp>
      <p:sp>
        <p:nvSpPr>
          <p:cNvPr id="241" name="bits are units of choice"/>
          <p:cNvSpPr txBox="1"/>
          <p:nvPr/>
        </p:nvSpPr>
        <p:spPr>
          <a:xfrm>
            <a:off x="18689337" y="2277392"/>
            <a:ext cx="4095789" cy="57317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100"/>
            </a:lvl1pPr>
          </a:lstStyle>
          <a:p>
            <a:pPr/>
            <a:r>
              <a:t>bits are units of choice</a:t>
            </a:r>
          </a:p>
        </p:txBody>
      </p:sp>
      <p:sp>
        <p:nvSpPr>
          <p:cNvPr id="242" name="credit : o’reilly.com"/>
          <p:cNvSpPr txBox="1"/>
          <p:nvPr/>
        </p:nvSpPr>
        <p:spPr>
          <a:xfrm>
            <a:off x="20313850" y="13112776"/>
            <a:ext cx="3639009" cy="585112"/>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credit : o’reilly.com</a:t>
            </a:r>
          </a:p>
        </p:txBody>
      </p:sp>
      <p:sp>
        <p:nvSpPr>
          <p:cNvPr id="243" name="what is the “bit”?…"/>
          <p:cNvSpPr txBox="1"/>
          <p:nvPr/>
        </p:nvSpPr>
        <p:spPr>
          <a:xfrm>
            <a:off x="503820" y="1372059"/>
            <a:ext cx="6923914" cy="10053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sz="3000"/>
            </a:pPr>
            <a:r>
              <a:t>what is the “bit”?</a:t>
            </a:r>
          </a:p>
          <a:p>
            <a:pPr algn="l">
              <a:defRPr sz="3000"/>
            </a:pPr>
            <a:r>
              <a:t>“binary unit”: answer to yes/no question</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